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58" r:id="rId4"/>
    <p:sldId id="302" r:id="rId5"/>
    <p:sldId id="305" r:id="rId6"/>
    <p:sldId id="338" r:id="rId7"/>
    <p:sldId id="280" r:id="rId8"/>
    <p:sldId id="281" r:id="rId9"/>
    <p:sldId id="304" r:id="rId10"/>
    <p:sldId id="307" r:id="rId11"/>
    <p:sldId id="339" r:id="rId12"/>
    <p:sldId id="326" r:id="rId13"/>
    <p:sldId id="328" r:id="rId14"/>
    <p:sldId id="329" r:id="rId15"/>
    <p:sldId id="330" r:id="rId16"/>
    <p:sldId id="331" r:id="rId17"/>
    <p:sldId id="332" r:id="rId18"/>
    <p:sldId id="271" r:id="rId19"/>
    <p:sldId id="274" r:id="rId20"/>
    <p:sldId id="340" r:id="rId21"/>
    <p:sldId id="308" r:id="rId22"/>
    <p:sldId id="309" r:id="rId23"/>
    <p:sldId id="314" r:id="rId24"/>
    <p:sldId id="318" r:id="rId25"/>
    <p:sldId id="317" r:id="rId26"/>
    <p:sldId id="316" r:id="rId27"/>
    <p:sldId id="313" r:id="rId28"/>
    <p:sldId id="320" r:id="rId29"/>
    <p:sldId id="327" r:id="rId30"/>
    <p:sldId id="333" r:id="rId31"/>
    <p:sldId id="334" r:id="rId32"/>
    <p:sldId id="336" r:id="rId33"/>
    <p:sldId id="337" r:id="rId34"/>
    <p:sldId id="319" r:id="rId35"/>
    <p:sldId id="322" r:id="rId36"/>
    <p:sldId id="259" r:id="rId37"/>
    <p:sldId id="260" r:id="rId38"/>
    <p:sldId id="262" r:id="rId39"/>
    <p:sldId id="261" r:id="rId40"/>
    <p:sldId id="263" r:id="rId41"/>
    <p:sldId id="264" r:id="rId42"/>
    <p:sldId id="265" r:id="rId43"/>
    <p:sldId id="273" r:id="rId44"/>
    <p:sldId id="267" r:id="rId45"/>
    <p:sldId id="266" r:id="rId46"/>
    <p:sldId id="269" r:id="rId47"/>
    <p:sldId id="275" r:id="rId48"/>
    <p:sldId id="268" r:id="rId49"/>
    <p:sldId id="276" r:id="rId5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42" autoAdjust="0"/>
  </p:normalViewPr>
  <p:slideViewPr>
    <p:cSldViewPr snapToGrid="0">
      <p:cViewPr varScale="1">
        <p:scale>
          <a:sx n="67" d="100"/>
          <a:sy n="67" d="100"/>
        </p:scale>
        <p:origin x="6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IN"/>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79FBA38-CFD2-48B8-8A85-026713AF197A}" type="datetimeFigureOut">
              <a:rPr lang="en-IN" smtClean="0"/>
              <a:t>03-10-2021</a:t>
            </a:fld>
            <a:endParaRPr lang="en-IN"/>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IN"/>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IN"/>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26F4DAE-4359-45C2-99BD-EE23AA363145}" type="slidenum">
              <a:rPr lang="en-IN" smtClean="0"/>
              <a:t>‹#›</a:t>
            </a:fld>
            <a:endParaRPr lang="en-IN"/>
          </a:p>
        </p:txBody>
      </p:sp>
    </p:spTree>
    <p:extLst>
      <p:ext uri="{BB962C8B-B14F-4D97-AF65-F5344CB8AC3E}">
        <p14:creationId xmlns:p14="http://schemas.microsoft.com/office/powerpoint/2010/main" val="920393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26F4DAE-4359-45C2-99BD-EE23AA363145}" type="slidenum">
              <a:rPr lang="en-IN" smtClean="0"/>
              <a:t>1</a:t>
            </a:fld>
            <a:endParaRPr lang="en-IN"/>
          </a:p>
        </p:txBody>
      </p:sp>
    </p:spTree>
    <p:extLst>
      <p:ext uri="{BB962C8B-B14F-4D97-AF65-F5344CB8AC3E}">
        <p14:creationId xmlns:p14="http://schemas.microsoft.com/office/powerpoint/2010/main" val="3217313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26F4DAE-4359-45C2-99BD-EE23AA363145}" type="slidenum">
              <a:rPr lang="en-IN" smtClean="0"/>
              <a:t>5</a:t>
            </a:fld>
            <a:endParaRPr lang="en-IN"/>
          </a:p>
        </p:txBody>
      </p:sp>
    </p:spTree>
    <p:extLst>
      <p:ext uri="{BB962C8B-B14F-4D97-AF65-F5344CB8AC3E}">
        <p14:creationId xmlns:p14="http://schemas.microsoft.com/office/powerpoint/2010/main" val="238220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 orders, cause list, caveat, location can also be searched </a:t>
            </a:r>
          </a:p>
        </p:txBody>
      </p:sp>
      <p:sp>
        <p:nvSpPr>
          <p:cNvPr id="4" name="Slide Number Placeholder 3"/>
          <p:cNvSpPr>
            <a:spLocks noGrp="1"/>
          </p:cNvSpPr>
          <p:nvPr>
            <p:ph type="sldNum" sz="quarter" idx="5"/>
          </p:nvPr>
        </p:nvSpPr>
        <p:spPr/>
        <p:txBody>
          <a:bodyPr/>
          <a:lstStyle/>
          <a:p>
            <a:fld id="{C26F4DAE-4359-45C2-99BD-EE23AA363145}" type="slidenum">
              <a:rPr lang="en-IN" smtClean="0"/>
              <a:t>6</a:t>
            </a:fld>
            <a:endParaRPr lang="en-IN"/>
          </a:p>
        </p:txBody>
      </p:sp>
    </p:spTree>
    <p:extLst>
      <p:ext uri="{BB962C8B-B14F-4D97-AF65-F5344CB8AC3E}">
        <p14:creationId xmlns:p14="http://schemas.microsoft.com/office/powerpoint/2010/main" val="607497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D9CEA6-8326-4002-B03D-94CDCC3E2DB4}" type="datetimeFigureOut">
              <a:rPr lang="en-IN" smtClean="0"/>
              <a:t>03-10-2021</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E789E41-C657-48F9-93ED-641442657B22}" type="slidenum">
              <a:rPr lang="en-IN" smtClean="0"/>
              <a:t>‹#›</a:t>
            </a:fld>
            <a:endParaRPr lang="en-IN"/>
          </a:p>
        </p:txBody>
      </p:sp>
    </p:spTree>
    <p:extLst>
      <p:ext uri="{BB962C8B-B14F-4D97-AF65-F5344CB8AC3E}">
        <p14:creationId xmlns:p14="http://schemas.microsoft.com/office/powerpoint/2010/main" val="261693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D9CEA6-8326-4002-B03D-94CDCC3E2DB4}" type="datetimeFigureOut">
              <a:rPr lang="en-IN" smtClean="0"/>
              <a:t>03-10-2021</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E789E41-C657-48F9-93ED-641442657B22}" type="slidenum">
              <a:rPr lang="en-IN" smtClean="0"/>
              <a:t>‹#›</a:t>
            </a:fld>
            <a:endParaRPr lang="en-IN"/>
          </a:p>
        </p:txBody>
      </p:sp>
    </p:spTree>
    <p:extLst>
      <p:ext uri="{BB962C8B-B14F-4D97-AF65-F5344CB8AC3E}">
        <p14:creationId xmlns:p14="http://schemas.microsoft.com/office/powerpoint/2010/main" val="306918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D9CEA6-8326-4002-B03D-94CDCC3E2DB4}" type="datetimeFigureOut">
              <a:rPr lang="en-IN" smtClean="0"/>
              <a:t>03-10-2021</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E789E41-C657-48F9-93ED-641442657B22}"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70709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0D9CEA6-8326-4002-B03D-94CDCC3E2DB4}" type="datetimeFigureOut">
              <a:rPr lang="en-IN" smtClean="0"/>
              <a:t>03-10-2021</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789E41-C657-48F9-93ED-641442657B22}" type="slidenum">
              <a:rPr lang="en-IN" smtClean="0"/>
              <a:t>‹#›</a:t>
            </a:fld>
            <a:endParaRPr lang="en-IN"/>
          </a:p>
        </p:txBody>
      </p:sp>
    </p:spTree>
    <p:extLst>
      <p:ext uri="{BB962C8B-B14F-4D97-AF65-F5344CB8AC3E}">
        <p14:creationId xmlns:p14="http://schemas.microsoft.com/office/powerpoint/2010/main" val="598079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0D9CEA6-8326-4002-B03D-94CDCC3E2DB4}" type="datetimeFigureOut">
              <a:rPr lang="en-IN" smtClean="0"/>
              <a:t>03-10-2021</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789E41-C657-48F9-93ED-641442657B22}"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4238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0D9CEA6-8326-4002-B03D-94CDCC3E2DB4}" type="datetimeFigureOut">
              <a:rPr lang="en-IN" smtClean="0"/>
              <a:t>03-10-2021</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789E41-C657-48F9-93ED-641442657B22}" type="slidenum">
              <a:rPr lang="en-IN" smtClean="0"/>
              <a:t>‹#›</a:t>
            </a:fld>
            <a:endParaRPr lang="en-IN"/>
          </a:p>
        </p:txBody>
      </p:sp>
    </p:spTree>
    <p:extLst>
      <p:ext uri="{BB962C8B-B14F-4D97-AF65-F5344CB8AC3E}">
        <p14:creationId xmlns:p14="http://schemas.microsoft.com/office/powerpoint/2010/main" val="2433655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D9CEA6-8326-4002-B03D-94CDCC3E2DB4}" type="datetimeFigureOut">
              <a:rPr lang="en-IN" smtClean="0"/>
              <a:t>03-10-2021</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E789E41-C657-48F9-93ED-641442657B22}" type="slidenum">
              <a:rPr lang="en-IN" smtClean="0"/>
              <a:t>‹#›</a:t>
            </a:fld>
            <a:endParaRPr lang="en-IN"/>
          </a:p>
        </p:txBody>
      </p:sp>
    </p:spTree>
    <p:extLst>
      <p:ext uri="{BB962C8B-B14F-4D97-AF65-F5344CB8AC3E}">
        <p14:creationId xmlns:p14="http://schemas.microsoft.com/office/powerpoint/2010/main" val="2120836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D9CEA6-8326-4002-B03D-94CDCC3E2DB4}" type="datetimeFigureOut">
              <a:rPr lang="en-IN" smtClean="0"/>
              <a:t>03-10-2021</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E789E41-C657-48F9-93ED-641442657B22}" type="slidenum">
              <a:rPr lang="en-IN" smtClean="0"/>
              <a:t>‹#›</a:t>
            </a:fld>
            <a:endParaRPr lang="en-IN"/>
          </a:p>
        </p:txBody>
      </p:sp>
    </p:spTree>
    <p:extLst>
      <p:ext uri="{BB962C8B-B14F-4D97-AF65-F5344CB8AC3E}">
        <p14:creationId xmlns:p14="http://schemas.microsoft.com/office/powerpoint/2010/main" val="1824210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704160"/>
            <a:ext cx="10972440" cy="1142640"/>
          </a:xfrm>
          <a:prstGeom prst="rect">
            <a:avLst/>
          </a:prstGeom>
        </p:spPr>
        <p:txBody>
          <a:bodyPr lIns="0" tIns="0" rIns="0" bIns="0" anchor="ctr">
            <a:noAutofit/>
          </a:bodyPr>
          <a:lstStyle/>
          <a:p>
            <a:endParaRPr lang="en-US" sz="1800" b="0" strike="noStrike" spc="-1">
              <a:solidFill>
                <a:srgbClr val="000000"/>
              </a:solidFill>
              <a:latin typeface="Palatino Linotype"/>
            </a:endParaRPr>
          </a:p>
        </p:txBody>
      </p:sp>
      <p:sp>
        <p:nvSpPr>
          <p:cNvPr id="68" name="PlaceHolder 2"/>
          <p:cNvSpPr>
            <a:spLocks noGrp="1"/>
          </p:cNvSpPr>
          <p:nvPr>
            <p:ph type="subTitle"/>
          </p:nvPr>
        </p:nvSpPr>
        <p:spPr>
          <a:xfrm>
            <a:off x="609480" y="1935360"/>
            <a:ext cx="10972440" cy="4388760"/>
          </a:xfrm>
          <a:prstGeom prst="rect">
            <a:avLst/>
          </a:prstGeom>
        </p:spPr>
        <p:txBody>
          <a:bodyPr lIns="0" tIns="0" rIns="0" bIns="0" anchor="ctr">
            <a:noAutofit/>
          </a:bodyPr>
          <a:lstStyle/>
          <a:p>
            <a:pPr algn="ctr"/>
            <a:endParaRPr lang="en-IN" sz="3200" b="0" strike="noStrike" spc="-1">
              <a:latin typeface="Arial"/>
            </a:endParaRPr>
          </a:p>
        </p:txBody>
      </p:sp>
    </p:spTree>
    <p:extLst>
      <p:ext uri="{BB962C8B-B14F-4D97-AF65-F5344CB8AC3E}">
        <p14:creationId xmlns:p14="http://schemas.microsoft.com/office/powerpoint/2010/main" val="1590530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704160"/>
            <a:ext cx="10972440" cy="1142640"/>
          </a:xfrm>
          <a:prstGeom prst="rect">
            <a:avLst/>
          </a:prstGeom>
        </p:spPr>
        <p:txBody>
          <a:bodyPr lIns="0" tIns="0" rIns="0" bIns="0" anchor="ctr">
            <a:noAutofit/>
          </a:bodyPr>
          <a:lstStyle/>
          <a:p>
            <a:endParaRPr lang="en-US" sz="1800" b="0" strike="noStrike" spc="-1">
              <a:solidFill>
                <a:srgbClr val="000000"/>
              </a:solidFill>
              <a:latin typeface="Palatino Linotype"/>
            </a:endParaRPr>
          </a:p>
        </p:txBody>
      </p:sp>
      <p:sp>
        <p:nvSpPr>
          <p:cNvPr id="122" name="PlaceHolder 2"/>
          <p:cNvSpPr>
            <a:spLocks noGrp="1"/>
          </p:cNvSpPr>
          <p:nvPr>
            <p:ph type="body"/>
          </p:nvPr>
        </p:nvSpPr>
        <p:spPr>
          <a:xfrm>
            <a:off x="609480" y="1935360"/>
            <a:ext cx="5354280" cy="4388760"/>
          </a:xfrm>
          <a:prstGeom prst="rect">
            <a:avLst/>
          </a:prstGeom>
        </p:spPr>
        <p:txBody>
          <a:bodyPr lIns="0" tIns="0" rIns="0" bIns="0">
            <a:normAutofit/>
          </a:bodyPr>
          <a:lstStyle/>
          <a:p>
            <a:endParaRPr lang="en-US" sz="2600" b="0" strike="noStrike" spc="-1">
              <a:solidFill>
                <a:srgbClr val="000000"/>
              </a:solidFill>
              <a:latin typeface="Palatino Linotype"/>
            </a:endParaRPr>
          </a:p>
        </p:txBody>
      </p:sp>
      <p:sp>
        <p:nvSpPr>
          <p:cNvPr id="123" name="PlaceHolder 3"/>
          <p:cNvSpPr>
            <a:spLocks noGrp="1"/>
          </p:cNvSpPr>
          <p:nvPr>
            <p:ph type="body"/>
          </p:nvPr>
        </p:nvSpPr>
        <p:spPr>
          <a:xfrm>
            <a:off x="6231960" y="1935360"/>
            <a:ext cx="5354280" cy="4388760"/>
          </a:xfrm>
          <a:prstGeom prst="rect">
            <a:avLst/>
          </a:prstGeom>
        </p:spPr>
        <p:txBody>
          <a:bodyPr lIns="0" tIns="0" rIns="0" bIns="0">
            <a:normAutofit/>
          </a:bodyPr>
          <a:lstStyle/>
          <a:p>
            <a:endParaRPr lang="en-US" sz="2600" b="0" strike="noStrike" spc="-1">
              <a:solidFill>
                <a:srgbClr val="000000"/>
              </a:solidFill>
              <a:latin typeface="Palatino Linotype"/>
            </a:endParaRPr>
          </a:p>
        </p:txBody>
      </p:sp>
    </p:spTree>
    <p:extLst>
      <p:ext uri="{BB962C8B-B14F-4D97-AF65-F5344CB8AC3E}">
        <p14:creationId xmlns:p14="http://schemas.microsoft.com/office/powerpoint/2010/main" val="16414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D9CEA6-8326-4002-B03D-94CDCC3E2DB4}" type="datetimeFigureOut">
              <a:rPr lang="en-IN" smtClean="0"/>
              <a:t>03-10-2021</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E789E41-C657-48F9-93ED-641442657B22}" type="slidenum">
              <a:rPr lang="en-IN" smtClean="0"/>
              <a:t>‹#›</a:t>
            </a:fld>
            <a:endParaRPr lang="en-IN"/>
          </a:p>
        </p:txBody>
      </p:sp>
    </p:spTree>
    <p:extLst>
      <p:ext uri="{BB962C8B-B14F-4D97-AF65-F5344CB8AC3E}">
        <p14:creationId xmlns:p14="http://schemas.microsoft.com/office/powerpoint/2010/main" val="2690989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D9CEA6-8326-4002-B03D-94CDCC3E2DB4}" type="datetimeFigureOut">
              <a:rPr lang="en-IN" smtClean="0"/>
              <a:t>03-10-2021</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E789E41-C657-48F9-93ED-641442657B22}" type="slidenum">
              <a:rPr lang="en-IN" smtClean="0"/>
              <a:t>‹#›</a:t>
            </a:fld>
            <a:endParaRPr lang="en-IN"/>
          </a:p>
        </p:txBody>
      </p:sp>
    </p:spTree>
    <p:extLst>
      <p:ext uri="{BB962C8B-B14F-4D97-AF65-F5344CB8AC3E}">
        <p14:creationId xmlns:p14="http://schemas.microsoft.com/office/powerpoint/2010/main" val="100817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D9CEA6-8326-4002-B03D-94CDCC3E2DB4}" type="datetimeFigureOut">
              <a:rPr lang="en-IN" smtClean="0"/>
              <a:t>03-10-2021</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E789E41-C657-48F9-93ED-641442657B22}" type="slidenum">
              <a:rPr lang="en-IN" smtClean="0"/>
              <a:t>‹#›</a:t>
            </a:fld>
            <a:endParaRPr lang="en-IN"/>
          </a:p>
        </p:txBody>
      </p:sp>
    </p:spTree>
    <p:extLst>
      <p:ext uri="{BB962C8B-B14F-4D97-AF65-F5344CB8AC3E}">
        <p14:creationId xmlns:p14="http://schemas.microsoft.com/office/powerpoint/2010/main" val="95843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D9CEA6-8326-4002-B03D-94CDCC3E2DB4}" type="datetimeFigureOut">
              <a:rPr lang="en-IN" smtClean="0"/>
              <a:t>03-10-2021</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E789E41-C657-48F9-93ED-641442657B22}" type="slidenum">
              <a:rPr lang="en-IN" smtClean="0"/>
              <a:t>‹#›</a:t>
            </a:fld>
            <a:endParaRPr lang="en-IN"/>
          </a:p>
        </p:txBody>
      </p:sp>
    </p:spTree>
    <p:extLst>
      <p:ext uri="{BB962C8B-B14F-4D97-AF65-F5344CB8AC3E}">
        <p14:creationId xmlns:p14="http://schemas.microsoft.com/office/powerpoint/2010/main" val="94273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D9CEA6-8326-4002-B03D-94CDCC3E2DB4}" type="datetimeFigureOut">
              <a:rPr lang="en-IN" smtClean="0"/>
              <a:t>03-10-2021</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E789E41-C657-48F9-93ED-641442657B22}" type="slidenum">
              <a:rPr lang="en-IN" smtClean="0"/>
              <a:t>‹#›</a:t>
            </a:fld>
            <a:endParaRPr lang="en-IN"/>
          </a:p>
        </p:txBody>
      </p:sp>
    </p:spTree>
    <p:extLst>
      <p:ext uri="{BB962C8B-B14F-4D97-AF65-F5344CB8AC3E}">
        <p14:creationId xmlns:p14="http://schemas.microsoft.com/office/powerpoint/2010/main" val="381392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9CEA6-8326-4002-B03D-94CDCC3E2DB4}" type="datetimeFigureOut">
              <a:rPr lang="en-IN" smtClean="0"/>
              <a:t>03-10-2021</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E789E41-C657-48F9-93ED-641442657B22}" type="slidenum">
              <a:rPr lang="en-IN" smtClean="0"/>
              <a:t>‹#›</a:t>
            </a:fld>
            <a:endParaRPr lang="en-IN"/>
          </a:p>
        </p:txBody>
      </p:sp>
    </p:spTree>
    <p:extLst>
      <p:ext uri="{BB962C8B-B14F-4D97-AF65-F5344CB8AC3E}">
        <p14:creationId xmlns:p14="http://schemas.microsoft.com/office/powerpoint/2010/main" val="1590300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D9CEA6-8326-4002-B03D-94CDCC3E2DB4}" type="datetimeFigureOut">
              <a:rPr lang="en-IN" smtClean="0"/>
              <a:t>03-10-2021</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E789E41-C657-48F9-93ED-641442657B22}" type="slidenum">
              <a:rPr lang="en-IN" smtClean="0"/>
              <a:t>‹#›</a:t>
            </a:fld>
            <a:endParaRPr lang="en-IN"/>
          </a:p>
        </p:txBody>
      </p:sp>
    </p:spTree>
    <p:extLst>
      <p:ext uri="{BB962C8B-B14F-4D97-AF65-F5344CB8AC3E}">
        <p14:creationId xmlns:p14="http://schemas.microsoft.com/office/powerpoint/2010/main" val="965130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D9CEA6-8326-4002-B03D-94CDCC3E2DB4}" type="datetimeFigureOut">
              <a:rPr lang="en-IN" smtClean="0"/>
              <a:t>03-10-2021</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E789E41-C657-48F9-93ED-641442657B22}" type="slidenum">
              <a:rPr lang="en-IN" smtClean="0"/>
              <a:t>‹#›</a:t>
            </a:fld>
            <a:endParaRPr lang="en-IN"/>
          </a:p>
        </p:txBody>
      </p:sp>
    </p:spTree>
    <p:extLst>
      <p:ext uri="{BB962C8B-B14F-4D97-AF65-F5344CB8AC3E}">
        <p14:creationId xmlns:p14="http://schemas.microsoft.com/office/powerpoint/2010/main" val="320351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0D9CEA6-8326-4002-B03D-94CDCC3E2DB4}" type="datetimeFigureOut">
              <a:rPr lang="en-IN" smtClean="0"/>
              <a:t>03-10-2021</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E789E41-C657-48F9-93ED-641442657B22}" type="slidenum">
              <a:rPr lang="en-IN" smtClean="0"/>
              <a:t>‹#›</a:t>
            </a:fld>
            <a:endParaRPr lang="en-IN"/>
          </a:p>
        </p:txBody>
      </p:sp>
    </p:spTree>
    <p:extLst>
      <p:ext uri="{BB962C8B-B14F-4D97-AF65-F5344CB8AC3E}">
        <p14:creationId xmlns:p14="http://schemas.microsoft.com/office/powerpoint/2010/main" val="2325448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njdg.ecourts.gov.in/njdgnew/index.php"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ecourts.gov.i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Budget%20Estimate_Digitization.doc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s://ecommitteesci.gov.i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etaal.gov.in/" TargetMode="External"/><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AB25F-54B2-49C7-AC86-B9B3445E4115}"/>
              </a:ext>
            </a:extLst>
          </p:cNvPr>
          <p:cNvSpPr>
            <a:spLocks noGrp="1"/>
          </p:cNvSpPr>
          <p:nvPr>
            <p:ph type="ctrTitle"/>
          </p:nvPr>
        </p:nvSpPr>
        <p:spPr>
          <a:xfrm>
            <a:off x="2497773" y="0"/>
            <a:ext cx="8915399" cy="5207000"/>
          </a:xfrm>
        </p:spPr>
        <p:txBody>
          <a:bodyPr>
            <a:normAutofit/>
          </a:bodyPr>
          <a:lstStyle/>
          <a:p>
            <a:pPr>
              <a:lnSpc>
                <a:spcPct val="150000"/>
              </a:lnSpc>
            </a:pPr>
            <a:r>
              <a:rPr lang="en-US" dirty="0"/>
              <a:t>DIGITISATION INITIATIVES OF THE E-COMMITTEE,</a:t>
            </a:r>
            <a:br>
              <a:rPr lang="en-US" dirty="0"/>
            </a:br>
            <a:r>
              <a:rPr lang="en-US" dirty="0"/>
              <a:t>SUPREME COURT OF INDIA</a:t>
            </a:r>
            <a:br>
              <a:rPr lang="en-US" dirty="0"/>
            </a:br>
            <a:endParaRPr lang="en-IN" dirty="0"/>
          </a:p>
        </p:txBody>
      </p:sp>
    </p:spTree>
    <p:extLst>
      <p:ext uri="{BB962C8B-B14F-4D97-AF65-F5344CB8AC3E}">
        <p14:creationId xmlns:p14="http://schemas.microsoft.com/office/powerpoint/2010/main" val="2549921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BF06-1F2F-40DA-92E9-6C2DB8EFE326}"/>
              </a:ext>
            </a:extLst>
          </p:cNvPr>
          <p:cNvSpPr>
            <a:spLocks noGrp="1"/>
          </p:cNvSpPr>
          <p:nvPr>
            <p:ph type="title"/>
          </p:nvPr>
        </p:nvSpPr>
        <p:spPr>
          <a:xfrm>
            <a:off x="609780" y="314960"/>
            <a:ext cx="10972440" cy="1016000"/>
          </a:xfrm>
        </p:spPr>
        <p:txBody>
          <a:bodyPr/>
          <a:lstStyle/>
          <a:p>
            <a:r>
              <a:rPr lang="en-US" u="sng" dirty="0"/>
              <a:t>NATIONAL JUDICIAL DATA GRID </a:t>
            </a:r>
            <a:r>
              <a:rPr lang="en-US" sz="2400" b="0" u="sng" strike="noStrike" spc="-1" dirty="0">
                <a:solidFill>
                  <a:srgbClr val="6B9F25"/>
                </a:solidFill>
                <a:uFillTx/>
                <a:latin typeface="Palatino Linotype"/>
                <a:ea typeface="Palatino Linotype"/>
                <a:hlinkClick r:id="rId2"/>
              </a:rPr>
              <a:t>https://njdg.ecourts.gov.in/njdgnew/index.php</a:t>
            </a:r>
            <a:r>
              <a:rPr lang="en-US" sz="2400" b="0" strike="noStrike" spc="-1" dirty="0">
                <a:solidFill>
                  <a:srgbClr val="000000"/>
                </a:solidFill>
                <a:latin typeface="Palatino Linotype"/>
                <a:ea typeface="Palatino Linotype"/>
              </a:rPr>
              <a:t> </a:t>
            </a:r>
            <a:br>
              <a:rPr lang="en-US" sz="3600" b="0" strike="noStrike" spc="-1" dirty="0">
                <a:solidFill>
                  <a:srgbClr val="000000"/>
                </a:solidFill>
                <a:latin typeface="Palatino Linotype"/>
              </a:rPr>
            </a:br>
            <a:endParaRPr lang="en-IN" u="sng" dirty="0"/>
          </a:p>
        </p:txBody>
      </p:sp>
      <p:sp>
        <p:nvSpPr>
          <p:cNvPr id="4" name="Text Placeholder 3">
            <a:extLst>
              <a:ext uri="{FF2B5EF4-FFF2-40B4-BE49-F238E27FC236}">
                <a16:creationId xmlns:a16="http://schemas.microsoft.com/office/drawing/2014/main" id="{CD955C5A-53F8-4D34-9533-10C53FB8BCB4}"/>
              </a:ext>
            </a:extLst>
          </p:cNvPr>
          <p:cNvSpPr>
            <a:spLocks noGrp="1"/>
          </p:cNvSpPr>
          <p:nvPr>
            <p:ph type="body"/>
          </p:nvPr>
        </p:nvSpPr>
        <p:spPr>
          <a:xfrm>
            <a:off x="609480" y="1188720"/>
            <a:ext cx="10976760" cy="5135400"/>
          </a:xfrm>
        </p:spPr>
        <p:txBody>
          <a:bodyPr>
            <a:normAutofit fontScale="92500" lnSpcReduction="20000"/>
          </a:bodyPr>
          <a:lstStyle/>
          <a:p>
            <a:pPr marL="571500" indent="-571500" algn="just">
              <a:buFont typeface="Courier New" panose="02070309020205020404" pitchFamily="49" charset="0"/>
              <a:buChar char="o"/>
            </a:pPr>
            <a:r>
              <a:rPr lang="en-US" sz="3600" dirty="0">
                <a:latin typeface="Times New Roman" panose="02020603050405020304" pitchFamily="18" charset="0"/>
                <a:cs typeface="Times New Roman" panose="02020603050405020304" pitchFamily="18" charset="0"/>
              </a:rPr>
              <a:t>NJDG is a flagship project of e-Committee that tracks the country's pending cases, ensuring transparency in the functioning of the judicial system by making this information available in the public domain.</a:t>
            </a:r>
          </a:p>
          <a:p>
            <a:pPr algn="just"/>
            <a:endParaRPr lang="en-US" sz="3600" dirty="0">
              <a:latin typeface="Times New Roman" panose="02020603050405020304" pitchFamily="18" charset="0"/>
              <a:cs typeface="Times New Roman" panose="02020603050405020304" pitchFamily="18" charset="0"/>
            </a:endParaRPr>
          </a:p>
          <a:p>
            <a:pPr marL="571500" indent="-571500" algn="just">
              <a:buFont typeface="Courier New" panose="02070309020205020404" pitchFamily="49" charset="0"/>
              <a:buChar char="o"/>
            </a:pPr>
            <a:r>
              <a:rPr lang="en-US" sz="3600" dirty="0">
                <a:latin typeface="Times New Roman" panose="02020603050405020304" pitchFamily="18" charset="0"/>
                <a:cs typeface="Times New Roman" panose="02020603050405020304" pitchFamily="18" charset="0"/>
              </a:rPr>
              <a:t>NJDG provides monitoring of pendency and disposal on various parameters to the citizens. Data from all high courts and district courts is available on NJDG.</a:t>
            </a:r>
          </a:p>
          <a:p>
            <a:pPr algn="just"/>
            <a:endParaRPr lang="en-US" dirty="0">
              <a:latin typeface="Times New Roman" panose="02020603050405020304" pitchFamily="18" charset="0"/>
              <a:cs typeface="Times New Roman" panose="02020603050405020304" pitchFamily="18" charset="0"/>
            </a:endParaRPr>
          </a:p>
          <a:p>
            <a:pPr marL="571500" indent="-571500" algn="just">
              <a:buFont typeface="Courier New" panose="02070309020205020404" pitchFamily="49" charset="0"/>
              <a:buChar char="o"/>
            </a:pPr>
            <a:r>
              <a:rPr lang="en-US" sz="3600" dirty="0">
                <a:latin typeface="Times New Roman" panose="02020603050405020304" pitchFamily="18" charset="0"/>
                <a:cs typeface="Times New Roman" panose="02020603050405020304" pitchFamily="18" charset="0"/>
              </a:rPr>
              <a:t>As on date, date, data of more than </a:t>
            </a:r>
            <a:r>
              <a:rPr lang="en-US" sz="3600" b="1" dirty="0">
                <a:latin typeface="Times New Roman" panose="02020603050405020304" pitchFamily="18" charset="0"/>
                <a:cs typeface="Times New Roman" panose="02020603050405020304" pitchFamily="18" charset="0"/>
              </a:rPr>
              <a:t>4,00,00,000</a:t>
            </a:r>
            <a:r>
              <a:rPr lang="en-US" sz="3600" dirty="0">
                <a:latin typeface="Times New Roman" panose="02020603050405020304" pitchFamily="18" charset="0"/>
                <a:cs typeface="Times New Roman" panose="02020603050405020304" pitchFamily="18" charset="0"/>
              </a:rPr>
              <a:t> pending cases from District Courts and </a:t>
            </a:r>
            <a:r>
              <a:rPr lang="en-US" sz="3600" b="1" dirty="0">
                <a:latin typeface="Times New Roman" panose="02020603050405020304" pitchFamily="18" charset="0"/>
                <a:cs typeface="Times New Roman" panose="02020603050405020304" pitchFamily="18" charset="0"/>
              </a:rPr>
              <a:t>56,00,000</a:t>
            </a:r>
            <a:r>
              <a:rPr lang="en-US" sz="3600" dirty="0">
                <a:latin typeface="Times New Roman" panose="02020603050405020304" pitchFamily="18" charset="0"/>
                <a:cs typeface="Times New Roman" panose="02020603050405020304" pitchFamily="18" charset="0"/>
              </a:rPr>
              <a:t> cases of High Courts are available on NJDG.</a:t>
            </a:r>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60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F5670-4312-4AEE-938C-48A0C3CA950C}"/>
              </a:ext>
            </a:extLst>
          </p:cNvPr>
          <p:cNvSpPr>
            <a:spLocks noGrp="1"/>
          </p:cNvSpPr>
          <p:nvPr>
            <p:ph type="title"/>
          </p:nvPr>
        </p:nvSpPr>
        <p:spPr>
          <a:xfrm>
            <a:off x="1505805" y="136430"/>
            <a:ext cx="8911687" cy="810348"/>
          </a:xfrm>
        </p:spPr>
        <p:txBody>
          <a:bodyPr>
            <a:normAutofit fontScale="90000"/>
          </a:bodyPr>
          <a:lstStyle/>
          <a:p>
            <a:pPr marL="0" marR="0" algn="l" rtl="0" eaLnBrk="1" fontAlgn="auto" latinLnBrk="0" hangingPunct="1">
              <a:lnSpc>
                <a:spcPct val="115000"/>
              </a:lnSpc>
              <a:spcBef>
                <a:spcPts val="0"/>
              </a:spcBef>
              <a:spcAft>
                <a:spcPts val="0"/>
              </a:spcAft>
            </a:pPr>
            <a:r>
              <a:rPr lang="en-US" b="1" dirty="0"/>
              <a:t>NJDG – </a:t>
            </a:r>
            <a:r>
              <a:rPr lang="en-US" sz="2700" dirty="0">
                <a:solidFill>
                  <a:schemeClr val="tx1"/>
                </a:solidFill>
                <a:latin typeface="+mn-lt"/>
                <a:cs typeface="Times New Roman" panose="02020603050405020304" pitchFamily="18" charset="0"/>
              </a:rPr>
              <a:t>Total cases – 15,25,84,818</a:t>
            </a:r>
            <a:br>
              <a:rPr lang="en-IN" sz="1800" b="0" i="0" u="none" strike="noStrike" dirty="0">
                <a:solidFill>
                  <a:schemeClr val="tx1"/>
                </a:solidFill>
                <a:effectLst/>
                <a:latin typeface="Arial" panose="020B0604020202020204" pitchFamily="34" charset="0"/>
              </a:rPr>
            </a:br>
            <a:r>
              <a:rPr lang="en-US" sz="1800" b="1" i="0" u="none" strike="noStrike" kern="1200" dirty="0">
                <a:solidFill>
                  <a:srgbClr val="FFFFFF"/>
                </a:solidFill>
                <a:effectLst/>
                <a:latin typeface="Times New Roman" panose="02020603050405020304" pitchFamily="18" charset="0"/>
                <a:cs typeface="Times New Roman" panose="02020603050405020304" pitchFamily="18" charset="0"/>
              </a:rPr>
              <a:t>15,20,37,742</a:t>
            </a:r>
            <a:br>
              <a:rPr lang="en-IN" sz="1800" b="0" i="0" u="none" strike="noStrike" dirty="0">
                <a:effectLst/>
                <a:latin typeface="Arial" panose="020B0604020202020204" pitchFamily="34" charset="0"/>
              </a:rPr>
            </a:br>
            <a:endParaRPr lang="en-IN" b="1" dirty="0"/>
          </a:p>
        </p:txBody>
      </p:sp>
      <p:pic>
        <p:nvPicPr>
          <p:cNvPr id="11" name="Picture 10">
            <a:extLst>
              <a:ext uri="{FF2B5EF4-FFF2-40B4-BE49-F238E27FC236}">
                <a16:creationId xmlns:a16="http://schemas.microsoft.com/office/drawing/2014/main" id="{411CA92A-72EB-4C7E-950A-90EEF37A3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20" y="3769360"/>
            <a:ext cx="11257280" cy="2722880"/>
          </a:xfrm>
          <a:prstGeom prst="rect">
            <a:avLst/>
          </a:prstGeom>
        </p:spPr>
      </p:pic>
      <p:pic>
        <p:nvPicPr>
          <p:cNvPr id="13" name="Picture 12">
            <a:extLst>
              <a:ext uri="{FF2B5EF4-FFF2-40B4-BE49-F238E27FC236}">
                <a16:creationId xmlns:a16="http://schemas.microsoft.com/office/drawing/2014/main" id="{471E6A8B-4A47-45CB-8178-80DA13244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20" y="899153"/>
            <a:ext cx="11257280" cy="3143250"/>
          </a:xfrm>
          <a:prstGeom prst="rect">
            <a:avLst/>
          </a:prstGeom>
        </p:spPr>
      </p:pic>
      <p:sp>
        <p:nvSpPr>
          <p:cNvPr id="2" name="Oval 1">
            <a:extLst>
              <a:ext uri="{FF2B5EF4-FFF2-40B4-BE49-F238E27FC236}">
                <a16:creationId xmlns:a16="http://schemas.microsoft.com/office/drawing/2014/main" id="{551BB5A6-1CEE-4B61-AE75-481E2613B897}"/>
              </a:ext>
            </a:extLst>
          </p:cNvPr>
          <p:cNvSpPr/>
          <p:nvPr/>
        </p:nvSpPr>
        <p:spPr>
          <a:xfrm>
            <a:off x="8077200" y="1728422"/>
            <a:ext cx="1352550" cy="8865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Oval 2">
            <a:extLst>
              <a:ext uri="{FF2B5EF4-FFF2-40B4-BE49-F238E27FC236}">
                <a16:creationId xmlns:a16="http://schemas.microsoft.com/office/drawing/2014/main" id="{855BA99E-B999-452A-BDDF-2E0EA4F84559}"/>
              </a:ext>
            </a:extLst>
          </p:cNvPr>
          <p:cNvSpPr/>
          <p:nvPr/>
        </p:nvSpPr>
        <p:spPr>
          <a:xfrm>
            <a:off x="8248650" y="4791075"/>
            <a:ext cx="1343025" cy="8953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472043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C17A-D31C-4D55-9151-31DAA2A65A7A}"/>
              </a:ext>
            </a:extLst>
          </p:cNvPr>
          <p:cNvSpPr>
            <a:spLocks noGrp="1"/>
          </p:cNvSpPr>
          <p:nvPr>
            <p:ph type="title"/>
          </p:nvPr>
        </p:nvSpPr>
        <p:spPr>
          <a:xfrm>
            <a:off x="1455242" y="0"/>
            <a:ext cx="8911687" cy="659219"/>
          </a:xfrm>
        </p:spPr>
        <p:txBody>
          <a:bodyPr/>
          <a:lstStyle/>
          <a:p>
            <a:r>
              <a:rPr lang="en-US" u="sng" dirty="0"/>
              <a:t>NJDG</a:t>
            </a:r>
            <a:endParaRPr lang="en-IN" u="sng" dirty="0"/>
          </a:p>
        </p:txBody>
      </p:sp>
      <p:sp>
        <p:nvSpPr>
          <p:cNvPr id="3" name="Content Placeholder 2">
            <a:extLst>
              <a:ext uri="{FF2B5EF4-FFF2-40B4-BE49-F238E27FC236}">
                <a16:creationId xmlns:a16="http://schemas.microsoft.com/office/drawing/2014/main" id="{CD521AE0-FBEA-4133-803E-C3647EFFEE49}"/>
              </a:ext>
            </a:extLst>
          </p:cNvPr>
          <p:cNvSpPr>
            <a:spLocks noGrp="1"/>
          </p:cNvSpPr>
          <p:nvPr>
            <p:ph idx="1"/>
          </p:nvPr>
        </p:nvSpPr>
        <p:spPr>
          <a:xfrm>
            <a:off x="1605280" y="659219"/>
            <a:ext cx="9984208" cy="6060558"/>
          </a:xfrm>
        </p:spPr>
        <p:txBody>
          <a:bodyPr>
            <a:noAutofit/>
          </a:bodyPr>
          <a:lstStyle/>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NJDG gives the consolidated figures of cases instituted, disposed and the pendency of cases in all courts across the country.</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These statistics are updated every day by respective courts.</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visitor can access information down to a particular case.</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pendency data at the national, state and district levels are open and in the public domain.</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Data uploaded and collated on the portal can be accessed and analyzed; </a:t>
            </a:r>
          </a:p>
          <a:p>
            <a:pPr marL="0" indent="0">
              <a:buNone/>
            </a:pPr>
            <a:r>
              <a:rPr lang="en-US" sz="2800" dirty="0">
                <a:latin typeface="Times New Roman" panose="02020603050405020304" pitchFamily="18" charset="0"/>
                <a:cs typeface="Times New Roman" panose="02020603050405020304" pitchFamily="18" charset="0"/>
              </a:rPr>
              <a:t>● Category wise ● Year-wise ● State-wise</a:t>
            </a:r>
          </a:p>
          <a:p>
            <a:pPr marL="0" indent="0">
              <a:buNone/>
            </a:pPr>
            <a:r>
              <a:rPr lang="en-US" sz="2800" dirty="0">
                <a:latin typeface="Times New Roman" panose="02020603050405020304" pitchFamily="18" charset="0"/>
                <a:cs typeface="Times New Roman" panose="02020603050405020304" pitchFamily="18" charset="0"/>
              </a:rPr>
              <a:t>● Month-wise disposal of cases across institutions</a:t>
            </a:r>
          </a:p>
          <a:p>
            <a:pPr marL="0" indent="0">
              <a:buNone/>
            </a:pPr>
            <a:r>
              <a:rPr lang="en-US" sz="2800" dirty="0">
                <a:latin typeface="Times New Roman" panose="02020603050405020304" pitchFamily="18" charset="0"/>
                <a:cs typeface="Times New Roman" panose="02020603050405020304" pitchFamily="18" charset="0"/>
              </a:rPr>
              <a:t>● Across the original/appellate/execution stages of a litigation</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3572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754274-35F6-4C7D-916E-182D3B64EAC5}"/>
              </a:ext>
            </a:extLst>
          </p:cNvPr>
          <p:cNvSpPr>
            <a:spLocks noGrp="1"/>
          </p:cNvSpPr>
          <p:nvPr>
            <p:ph type="title"/>
          </p:nvPr>
        </p:nvSpPr>
        <p:spPr>
          <a:xfrm>
            <a:off x="1322924" y="82728"/>
            <a:ext cx="8911687" cy="1280890"/>
          </a:xfrm>
        </p:spPr>
        <p:txBody>
          <a:bodyPr/>
          <a:lstStyle/>
          <a:p>
            <a:r>
              <a:rPr lang="en-US" dirty="0"/>
              <a:t>Matter Type Pendency</a:t>
            </a:r>
            <a:endParaRPr lang="en-GB" dirty="0"/>
          </a:p>
        </p:txBody>
      </p:sp>
      <p:grpSp>
        <p:nvGrpSpPr>
          <p:cNvPr id="7" name="Group 6">
            <a:extLst>
              <a:ext uri="{FF2B5EF4-FFF2-40B4-BE49-F238E27FC236}">
                <a16:creationId xmlns:a16="http://schemas.microsoft.com/office/drawing/2014/main" id="{DE6F5013-E0CA-47EA-99AB-F912206ED171}"/>
              </a:ext>
            </a:extLst>
          </p:cNvPr>
          <p:cNvGrpSpPr/>
          <p:nvPr/>
        </p:nvGrpSpPr>
        <p:grpSpPr>
          <a:xfrm>
            <a:off x="3373119" y="1132114"/>
            <a:ext cx="8676641" cy="5167086"/>
            <a:chOff x="1843314" y="1291770"/>
            <a:chExt cx="8465622" cy="3875315"/>
          </a:xfrm>
        </p:grpSpPr>
        <p:pic>
          <p:nvPicPr>
            <p:cNvPr id="5" name="Picture 4">
              <a:extLst>
                <a:ext uri="{FF2B5EF4-FFF2-40B4-BE49-F238E27FC236}">
                  <a16:creationId xmlns:a16="http://schemas.microsoft.com/office/drawing/2014/main" id="{A5880EBB-8A49-4513-A0F0-D6CCDBC8DE54}"/>
                </a:ext>
              </a:extLst>
            </p:cNvPr>
            <p:cNvPicPr>
              <a:picLocks noChangeAspect="1"/>
            </p:cNvPicPr>
            <p:nvPr/>
          </p:nvPicPr>
          <p:blipFill rotWithShape="1">
            <a:blip r:embed="rId2"/>
            <a:srcRect l="-472" t="13060" b="5135"/>
            <a:stretch/>
          </p:blipFill>
          <p:spPr>
            <a:xfrm>
              <a:off x="1843314" y="1291770"/>
              <a:ext cx="8465622" cy="3875315"/>
            </a:xfrm>
            <a:prstGeom prst="rect">
              <a:avLst/>
            </a:prstGeom>
          </p:spPr>
        </p:pic>
        <p:sp>
          <p:nvSpPr>
            <p:cNvPr id="6" name="Oval 5">
              <a:extLst>
                <a:ext uri="{FF2B5EF4-FFF2-40B4-BE49-F238E27FC236}">
                  <a16:creationId xmlns:a16="http://schemas.microsoft.com/office/drawing/2014/main" id="{28FAF4D3-B635-44FA-A89F-544E56A15C1A}"/>
                </a:ext>
              </a:extLst>
            </p:cNvPr>
            <p:cNvSpPr/>
            <p:nvPr/>
          </p:nvSpPr>
          <p:spPr>
            <a:xfrm>
              <a:off x="8982074" y="3657600"/>
              <a:ext cx="552451" cy="90487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grpSp>
      <p:sp>
        <p:nvSpPr>
          <p:cNvPr id="8" name="Rectangle: Rounded Corners 7">
            <a:extLst>
              <a:ext uri="{FF2B5EF4-FFF2-40B4-BE49-F238E27FC236}">
                <a16:creationId xmlns:a16="http://schemas.microsoft.com/office/drawing/2014/main" id="{040135CA-3AAC-4091-A4C8-220C6FE7C1BF}"/>
              </a:ext>
            </a:extLst>
          </p:cNvPr>
          <p:cNvSpPr/>
          <p:nvPr/>
        </p:nvSpPr>
        <p:spPr>
          <a:xfrm>
            <a:off x="560596" y="1363618"/>
            <a:ext cx="2574388" cy="459779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285750" indent="-285750">
              <a:spcAft>
                <a:spcPts val="1200"/>
              </a:spcAft>
              <a:buFont typeface="Arial" panose="020B0604020202020204" pitchFamily="34" charset="0"/>
              <a:buChar char="•"/>
            </a:pPr>
            <a:r>
              <a:rPr lang="en-GB" sz="2000" dirty="0">
                <a:solidFill>
                  <a:schemeClr val="tx1"/>
                </a:solidFill>
                <a:latin typeface="Times New Roman" panose="02020603050405020304" pitchFamily="18" charset="0"/>
                <a:cs typeface="Times New Roman" panose="02020603050405020304" pitchFamily="18" charset="0"/>
              </a:rPr>
              <a:t>Overall pendency segregated according to each matter type is available on NJDG</a:t>
            </a:r>
          </a:p>
          <a:p>
            <a:pPr marL="285750" indent="-285750" algn="just">
              <a:spcAft>
                <a:spcPts val="1200"/>
              </a:spcAft>
              <a:buFont typeface="Arial" panose="020B0604020202020204" pitchFamily="34" charset="0"/>
              <a:buChar char="•"/>
            </a:pPr>
            <a:r>
              <a:rPr lang="en-GB" sz="2000" dirty="0">
                <a:solidFill>
                  <a:schemeClr val="tx1"/>
                </a:solidFill>
                <a:latin typeface="Times New Roman" panose="02020603050405020304" pitchFamily="18" charset="0"/>
                <a:cs typeface="Times New Roman" panose="02020603050405020304" pitchFamily="18" charset="0"/>
              </a:rPr>
              <a:t>25,587 Commercial Suits are pending as on 11</a:t>
            </a:r>
            <a:r>
              <a:rPr lang="en-GB" sz="2000" baseline="30000" dirty="0">
                <a:solidFill>
                  <a:schemeClr val="tx1"/>
                </a:solidFill>
                <a:latin typeface="Times New Roman" panose="02020603050405020304" pitchFamily="18" charset="0"/>
                <a:cs typeface="Times New Roman" panose="02020603050405020304" pitchFamily="18" charset="0"/>
              </a:rPr>
              <a:t>th</a:t>
            </a:r>
            <a:r>
              <a:rPr lang="en-GB" sz="2000" dirty="0">
                <a:solidFill>
                  <a:schemeClr val="tx1"/>
                </a:solidFill>
                <a:latin typeface="Times New Roman" panose="02020603050405020304" pitchFamily="18" charset="0"/>
                <a:cs typeface="Times New Roman" panose="02020603050405020304" pitchFamily="18" charset="0"/>
              </a:rPr>
              <a:t> August 2021. </a:t>
            </a:r>
          </a:p>
          <a:p>
            <a:pPr marL="285750" indent="-285750" algn="just">
              <a:spcAft>
                <a:spcPts val="1200"/>
              </a:spcAft>
              <a:buFont typeface="Arial" panose="020B0604020202020204" pitchFamily="34" charset="0"/>
              <a:buChar char="•"/>
            </a:pPr>
            <a:r>
              <a:rPr lang="en-GB" sz="2000" dirty="0">
                <a:solidFill>
                  <a:schemeClr val="tx1"/>
                </a:solidFill>
                <a:latin typeface="Times New Roman" panose="02020603050405020304" pitchFamily="18" charset="0"/>
                <a:cs typeface="Times New Roman" panose="02020603050405020304" pitchFamily="18" charset="0"/>
              </a:rPr>
              <a:t>This forms 0.37% of the total pendency</a:t>
            </a:r>
          </a:p>
        </p:txBody>
      </p:sp>
      <p:cxnSp>
        <p:nvCxnSpPr>
          <p:cNvPr id="3" name="Straight Connector 2"/>
          <p:cNvCxnSpPr/>
          <p:nvPr/>
        </p:nvCxnSpPr>
        <p:spPr>
          <a:xfrm>
            <a:off x="725714" y="1132114"/>
            <a:ext cx="10813143" cy="0"/>
          </a:xfrm>
          <a:prstGeom prst="line">
            <a:avLst/>
          </a:prstGeom>
          <a:ln w="127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913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0E799-24B3-4F92-B624-C2E21E18DDD6}"/>
              </a:ext>
            </a:extLst>
          </p:cNvPr>
          <p:cNvSpPr>
            <a:spLocks noGrp="1"/>
          </p:cNvSpPr>
          <p:nvPr>
            <p:ph type="title"/>
          </p:nvPr>
        </p:nvSpPr>
        <p:spPr>
          <a:xfrm>
            <a:off x="1455004" y="24674"/>
            <a:ext cx="8911687" cy="1280890"/>
          </a:xfrm>
        </p:spPr>
        <p:txBody>
          <a:bodyPr/>
          <a:lstStyle/>
          <a:p>
            <a:r>
              <a:rPr lang="en-US" dirty="0"/>
              <a:t>Matter Type Pendency</a:t>
            </a:r>
            <a:endParaRPr lang="en-GB" dirty="0"/>
          </a:p>
        </p:txBody>
      </p:sp>
      <p:grpSp>
        <p:nvGrpSpPr>
          <p:cNvPr id="5" name="Group 4">
            <a:extLst>
              <a:ext uri="{FF2B5EF4-FFF2-40B4-BE49-F238E27FC236}">
                <a16:creationId xmlns:a16="http://schemas.microsoft.com/office/drawing/2014/main" id="{921E9A7F-D1AD-4F13-A7FB-9E2EB826D2D2}"/>
              </a:ext>
            </a:extLst>
          </p:cNvPr>
          <p:cNvGrpSpPr/>
          <p:nvPr/>
        </p:nvGrpSpPr>
        <p:grpSpPr>
          <a:xfrm>
            <a:off x="3415323" y="1183247"/>
            <a:ext cx="8664917" cy="5050635"/>
            <a:chOff x="0" y="965200"/>
            <a:chExt cx="12061371" cy="5188857"/>
          </a:xfrm>
        </p:grpSpPr>
        <p:pic>
          <p:nvPicPr>
            <p:cNvPr id="3" name="Picture 2">
              <a:extLst>
                <a:ext uri="{FF2B5EF4-FFF2-40B4-BE49-F238E27FC236}">
                  <a16:creationId xmlns:a16="http://schemas.microsoft.com/office/drawing/2014/main" id="{EF634FFF-EC5A-4AC5-AD91-6E0428122ED1}"/>
                </a:ext>
              </a:extLst>
            </p:cNvPr>
            <p:cNvPicPr>
              <a:picLocks noChangeAspect="1"/>
            </p:cNvPicPr>
            <p:nvPr/>
          </p:nvPicPr>
          <p:blipFill rotWithShape="1">
            <a:blip r:embed="rId2"/>
            <a:srcRect t="14057" r="1072" b="10245"/>
            <a:stretch/>
          </p:blipFill>
          <p:spPr>
            <a:xfrm>
              <a:off x="0" y="965200"/>
              <a:ext cx="12061371" cy="5188857"/>
            </a:xfrm>
            <a:prstGeom prst="rect">
              <a:avLst/>
            </a:prstGeom>
          </p:spPr>
        </p:pic>
        <p:sp>
          <p:nvSpPr>
            <p:cNvPr id="4" name="Oval 3">
              <a:extLst>
                <a:ext uri="{FF2B5EF4-FFF2-40B4-BE49-F238E27FC236}">
                  <a16:creationId xmlns:a16="http://schemas.microsoft.com/office/drawing/2014/main" id="{2B67A1CD-2281-4F7C-A7A7-DE670CB15518}"/>
                </a:ext>
              </a:extLst>
            </p:cNvPr>
            <p:cNvSpPr/>
            <p:nvPr/>
          </p:nvSpPr>
          <p:spPr>
            <a:xfrm>
              <a:off x="10389960" y="4252685"/>
              <a:ext cx="803640" cy="11901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grpSp>
      <p:sp>
        <p:nvSpPr>
          <p:cNvPr id="6" name="Rectangle: Rounded Corners 5">
            <a:extLst>
              <a:ext uri="{FF2B5EF4-FFF2-40B4-BE49-F238E27FC236}">
                <a16:creationId xmlns:a16="http://schemas.microsoft.com/office/drawing/2014/main" id="{4A5A9DF8-FB02-4540-801F-D5EC32D3DB79}"/>
              </a:ext>
            </a:extLst>
          </p:cNvPr>
          <p:cNvSpPr/>
          <p:nvPr/>
        </p:nvSpPr>
        <p:spPr>
          <a:xfrm>
            <a:off x="840935" y="1636093"/>
            <a:ext cx="2574388" cy="459779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285750" indent="-285750" algn="l">
              <a:spcAft>
                <a:spcPts val="1200"/>
              </a:spcAft>
              <a:buFont typeface="Arial" panose="020B0604020202020204" pitchFamily="34" charset="0"/>
              <a:buChar char="•"/>
            </a:pPr>
            <a:r>
              <a:rPr lang="en-GB" sz="2400" dirty="0">
                <a:solidFill>
                  <a:schemeClr val="tx1"/>
                </a:solidFill>
                <a:latin typeface="Times New Roman" panose="02020603050405020304" pitchFamily="18" charset="0"/>
                <a:cs typeface="Times New Roman" panose="02020603050405020304" pitchFamily="18" charset="0"/>
              </a:rPr>
              <a:t>Matter type pendency can also be segregated according to number of years </a:t>
            </a:r>
          </a:p>
          <a:p>
            <a:pPr marL="285750" indent="-285750" algn="l">
              <a:spcAft>
                <a:spcPts val="1200"/>
              </a:spcAft>
              <a:buFont typeface="Arial" panose="020B0604020202020204" pitchFamily="34" charset="0"/>
              <a:buChar char="•"/>
            </a:pPr>
            <a:r>
              <a:rPr lang="en-GB" sz="2400" dirty="0">
                <a:solidFill>
                  <a:schemeClr val="tx1"/>
                </a:solidFill>
                <a:latin typeface="Times New Roman" panose="02020603050405020304" pitchFamily="18" charset="0"/>
                <a:cs typeface="Times New Roman" panose="02020603050405020304" pitchFamily="18" charset="0"/>
              </a:rPr>
              <a:t>e.g. 8,349 Commercial Suits are pending for 1-3 years</a:t>
            </a:r>
          </a:p>
        </p:txBody>
      </p:sp>
      <p:cxnSp>
        <p:nvCxnSpPr>
          <p:cNvPr id="7" name="Straight Connector 6"/>
          <p:cNvCxnSpPr/>
          <p:nvPr/>
        </p:nvCxnSpPr>
        <p:spPr>
          <a:xfrm>
            <a:off x="725714" y="1132114"/>
            <a:ext cx="10813143" cy="0"/>
          </a:xfrm>
          <a:prstGeom prst="line">
            <a:avLst/>
          </a:prstGeom>
          <a:ln w="127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151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7EE7F-2D39-40BD-B567-45FFDC39A9F2}"/>
              </a:ext>
            </a:extLst>
          </p:cNvPr>
          <p:cNvSpPr>
            <a:spLocks noGrp="1"/>
          </p:cNvSpPr>
          <p:nvPr>
            <p:ph type="title"/>
          </p:nvPr>
        </p:nvSpPr>
        <p:spPr>
          <a:xfrm>
            <a:off x="1556604" y="83061"/>
            <a:ext cx="8911687" cy="1280890"/>
          </a:xfrm>
        </p:spPr>
        <p:txBody>
          <a:bodyPr/>
          <a:lstStyle/>
          <a:p>
            <a:r>
              <a:rPr lang="en-GB" dirty="0"/>
              <a:t>Stage wise pendency</a:t>
            </a:r>
          </a:p>
        </p:txBody>
      </p:sp>
      <p:sp>
        <p:nvSpPr>
          <p:cNvPr id="5" name="Rectangle: Rounded Corners 4">
            <a:extLst>
              <a:ext uri="{FF2B5EF4-FFF2-40B4-BE49-F238E27FC236}">
                <a16:creationId xmlns:a16="http://schemas.microsoft.com/office/drawing/2014/main" id="{7C1A7312-66A0-4034-8A64-F2B6FDC2085B}"/>
              </a:ext>
            </a:extLst>
          </p:cNvPr>
          <p:cNvSpPr/>
          <p:nvPr/>
        </p:nvSpPr>
        <p:spPr>
          <a:xfrm>
            <a:off x="983175" y="1595786"/>
            <a:ext cx="2574388" cy="459778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285750" indent="-285750" algn="l">
              <a:spcAft>
                <a:spcPts val="1200"/>
              </a:spcAft>
              <a:buFont typeface="Arial" panose="020B0604020202020204" pitchFamily="34" charset="0"/>
              <a:buChar char="•"/>
            </a:pPr>
            <a:r>
              <a:rPr lang="en-GB" sz="2800" dirty="0">
                <a:solidFill>
                  <a:schemeClr val="tx1"/>
                </a:solidFill>
                <a:latin typeface="Times New Roman" panose="02020603050405020304" pitchFamily="18" charset="0"/>
                <a:cs typeface="Times New Roman" panose="02020603050405020304" pitchFamily="18" charset="0"/>
              </a:rPr>
              <a:t>The breakup of stagewise pendency for Commercial Suits can also be checked on NJDG </a:t>
            </a:r>
          </a:p>
        </p:txBody>
      </p:sp>
      <p:pic>
        <p:nvPicPr>
          <p:cNvPr id="6" name="Picture 5">
            <a:extLst>
              <a:ext uri="{FF2B5EF4-FFF2-40B4-BE49-F238E27FC236}">
                <a16:creationId xmlns:a16="http://schemas.microsoft.com/office/drawing/2014/main" id="{10A741B7-1A38-4441-AEE7-4266FA645C20}"/>
              </a:ext>
            </a:extLst>
          </p:cNvPr>
          <p:cNvPicPr>
            <a:picLocks noChangeAspect="1"/>
          </p:cNvPicPr>
          <p:nvPr/>
        </p:nvPicPr>
        <p:blipFill rotWithShape="1">
          <a:blip r:embed="rId2"/>
          <a:srcRect l="2193" t="14057" r="1922" b="14650"/>
          <a:stretch/>
        </p:blipFill>
        <p:spPr>
          <a:xfrm>
            <a:off x="3698240" y="1636093"/>
            <a:ext cx="8412480" cy="4597795"/>
          </a:xfrm>
          <a:prstGeom prst="rect">
            <a:avLst/>
          </a:prstGeom>
        </p:spPr>
      </p:pic>
      <p:cxnSp>
        <p:nvCxnSpPr>
          <p:cNvPr id="7" name="Straight Connector 6"/>
          <p:cNvCxnSpPr/>
          <p:nvPr/>
        </p:nvCxnSpPr>
        <p:spPr>
          <a:xfrm>
            <a:off x="725714" y="1132114"/>
            <a:ext cx="10813143" cy="0"/>
          </a:xfrm>
          <a:prstGeom prst="line">
            <a:avLst/>
          </a:prstGeom>
          <a:ln w="127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138C7BC0-EC49-46F6-B4FC-E66BB96F2C6A}"/>
              </a:ext>
            </a:extLst>
          </p:cNvPr>
          <p:cNvSpPr/>
          <p:nvPr/>
        </p:nvSpPr>
        <p:spPr>
          <a:xfrm>
            <a:off x="5467350" y="2495550"/>
            <a:ext cx="10001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5198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F06F-196D-477F-9C03-4A4DD3E6AACC}"/>
              </a:ext>
            </a:extLst>
          </p:cNvPr>
          <p:cNvSpPr>
            <a:spLocks noGrp="1"/>
          </p:cNvSpPr>
          <p:nvPr>
            <p:ph type="title"/>
          </p:nvPr>
        </p:nvSpPr>
        <p:spPr>
          <a:xfrm>
            <a:off x="1444844" y="40245"/>
            <a:ext cx="8911687" cy="1280890"/>
          </a:xfrm>
        </p:spPr>
        <p:txBody>
          <a:bodyPr/>
          <a:lstStyle/>
          <a:p>
            <a:r>
              <a:rPr lang="en-GB" dirty="0"/>
              <a:t> Matter Type Disposal</a:t>
            </a:r>
          </a:p>
        </p:txBody>
      </p:sp>
      <p:pic>
        <p:nvPicPr>
          <p:cNvPr id="4" name="Picture 3">
            <a:extLst>
              <a:ext uri="{FF2B5EF4-FFF2-40B4-BE49-F238E27FC236}">
                <a16:creationId xmlns:a16="http://schemas.microsoft.com/office/drawing/2014/main" id="{13C0AB11-A053-4002-8251-3BFB26EFC60D}"/>
              </a:ext>
            </a:extLst>
          </p:cNvPr>
          <p:cNvPicPr>
            <a:picLocks noChangeAspect="1"/>
          </p:cNvPicPr>
          <p:nvPr/>
        </p:nvPicPr>
        <p:blipFill rotWithShape="1">
          <a:blip r:embed="rId2"/>
          <a:srcRect t="14081" r="1309" b="7892"/>
          <a:stretch/>
        </p:blipFill>
        <p:spPr>
          <a:xfrm>
            <a:off x="3985259" y="1031967"/>
            <a:ext cx="8026959" cy="4693919"/>
          </a:xfrm>
          <a:prstGeom prst="rect">
            <a:avLst/>
          </a:prstGeom>
        </p:spPr>
      </p:pic>
      <p:sp>
        <p:nvSpPr>
          <p:cNvPr id="5" name="Rectangle: Rounded Corners 4">
            <a:extLst>
              <a:ext uri="{FF2B5EF4-FFF2-40B4-BE49-F238E27FC236}">
                <a16:creationId xmlns:a16="http://schemas.microsoft.com/office/drawing/2014/main" id="{3C1D9D98-C004-4AF3-9119-DFDD1498DEC5}"/>
              </a:ext>
            </a:extLst>
          </p:cNvPr>
          <p:cNvSpPr/>
          <p:nvPr/>
        </p:nvSpPr>
        <p:spPr>
          <a:xfrm>
            <a:off x="1271484" y="1510155"/>
            <a:ext cx="2574388" cy="450456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285750" indent="-285750" algn="l">
              <a:spcAft>
                <a:spcPts val="1200"/>
              </a:spcAft>
              <a:buFont typeface="Arial" panose="020B0604020202020204" pitchFamily="34" charset="0"/>
              <a:buChar char="•"/>
            </a:pPr>
            <a:r>
              <a:rPr lang="en-GB" sz="2000" dirty="0">
                <a:solidFill>
                  <a:schemeClr val="tx1"/>
                </a:solidFill>
                <a:latin typeface="Times New Roman" panose="02020603050405020304" pitchFamily="18" charset="0"/>
                <a:cs typeface="Times New Roman" panose="02020603050405020304" pitchFamily="18" charset="0"/>
              </a:rPr>
              <a:t>The number of disposed cases for each suit type is also available on NJDG</a:t>
            </a:r>
          </a:p>
          <a:p>
            <a:pPr marL="285750" indent="-285750" algn="l">
              <a:spcAft>
                <a:spcPts val="1200"/>
              </a:spcAft>
              <a:buFont typeface="Arial" panose="020B0604020202020204" pitchFamily="34" charset="0"/>
              <a:buChar char="•"/>
            </a:pPr>
            <a:r>
              <a:rPr lang="en-GB" sz="2000" dirty="0">
                <a:solidFill>
                  <a:schemeClr val="tx1"/>
                </a:solidFill>
                <a:latin typeface="Times New Roman" panose="02020603050405020304" pitchFamily="18" charset="0"/>
                <a:cs typeface="Times New Roman" panose="02020603050405020304" pitchFamily="18" charset="0"/>
              </a:rPr>
              <a:t>4,059 commercial suits were disposed in the year 2020 which forms  0.42% of the total disposed cases</a:t>
            </a:r>
          </a:p>
        </p:txBody>
      </p:sp>
      <p:sp>
        <p:nvSpPr>
          <p:cNvPr id="6" name="Oval 5">
            <a:extLst>
              <a:ext uri="{FF2B5EF4-FFF2-40B4-BE49-F238E27FC236}">
                <a16:creationId xmlns:a16="http://schemas.microsoft.com/office/drawing/2014/main" id="{44047503-0755-4E79-9FB0-3251BFBC8294}"/>
              </a:ext>
            </a:extLst>
          </p:cNvPr>
          <p:cNvSpPr/>
          <p:nvPr/>
        </p:nvSpPr>
        <p:spPr>
          <a:xfrm>
            <a:off x="10787391" y="4023360"/>
            <a:ext cx="691845" cy="97935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cxnSp>
        <p:nvCxnSpPr>
          <p:cNvPr id="7" name="Straight Connector 6"/>
          <p:cNvCxnSpPr/>
          <p:nvPr/>
        </p:nvCxnSpPr>
        <p:spPr>
          <a:xfrm>
            <a:off x="666093" y="726954"/>
            <a:ext cx="10813143" cy="0"/>
          </a:xfrm>
          <a:prstGeom prst="line">
            <a:avLst/>
          </a:prstGeom>
          <a:ln w="127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162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5B12C-7E4D-41BA-86F0-9E0755B12FA3}"/>
              </a:ext>
            </a:extLst>
          </p:cNvPr>
          <p:cNvSpPr>
            <a:spLocks noGrp="1"/>
          </p:cNvSpPr>
          <p:nvPr>
            <p:ph type="title"/>
          </p:nvPr>
        </p:nvSpPr>
        <p:spPr>
          <a:xfrm>
            <a:off x="1383884" y="103214"/>
            <a:ext cx="8911687" cy="1280890"/>
          </a:xfrm>
        </p:spPr>
        <p:txBody>
          <a:bodyPr/>
          <a:lstStyle/>
          <a:p>
            <a:r>
              <a:rPr lang="en-GB" dirty="0"/>
              <a:t> Matter Type Disposal</a:t>
            </a:r>
          </a:p>
        </p:txBody>
      </p:sp>
      <p:sp>
        <p:nvSpPr>
          <p:cNvPr id="4" name="Rectangle: Rounded Corners 3">
            <a:extLst>
              <a:ext uri="{FF2B5EF4-FFF2-40B4-BE49-F238E27FC236}">
                <a16:creationId xmlns:a16="http://schemas.microsoft.com/office/drawing/2014/main" id="{164D33F1-C7AF-41D1-B058-73F221BC6127}"/>
              </a:ext>
            </a:extLst>
          </p:cNvPr>
          <p:cNvSpPr/>
          <p:nvPr/>
        </p:nvSpPr>
        <p:spPr>
          <a:xfrm>
            <a:off x="1115255" y="1636093"/>
            <a:ext cx="2574388" cy="459779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285750" indent="-285750" algn="l">
              <a:spcAft>
                <a:spcPts val="1200"/>
              </a:spcAft>
              <a:buFont typeface="Arial" panose="020B0604020202020204" pitchFamily="34" charset="0"/>
              <a:buChar char="•"/>
            </a:pPr>
            <a:r>
              <a:rPr lang="en-GB" sz="2400" dirty="0">
                <a:solidFill>
                  <a:schemeClr val="tx1"/>
                </a:solidFill>
                <a:latin typeface="Times New Roman" panose="02020603050405020304" pitchFamily="18" charset="0"/>
                <a:cs typeface="Times New Roman" panose="02020603050405020304" pitchFamily="18" charset="0"/>
              </a:rPr>
              <a:t>The disposal statistics can also be checked according to age of the case. </a:t>
            </a:r>
          </a:p>
          <a:p>
            <a:pPr marL="285750" indent="-285750" algn="l">
              <a:spcAft>
                <a:spcPts val="1200"/>
              </a:spcAft>
              <a:buFont typeface="Arial" panose="020B0604020202020204" pitchFamily="34" charset="0"/>
              <a:buChar char="•"/>
            </a:pPr>
            <a:r>
              <a:rPr lang="en-GB" sz="2400" dirty="0">
                <a:solidFill>
                  <a:schemeClr val="tx1"/>
                </a:solidFill>
                <a:latin typeface="Times New Roman" panose="02020603050405020304" pitchFamily="18" charset="0"/>
                <a:cs typeface="Times New Roman" panose="02020603050405020304" pitchFamily="18" charset="0"/>
              </a:rPr>
              <a:t>In the year 2020,  382 Commercial Suits with an age between 3-5 years were disposed </a:t>
            </a:r>
          </a:p>
        </p:txBody>
      </p:sp>
      <p:grpSp>
        <p:nvGrpSpPr>
          <p:cNvPr id="6" name="Group 5">
            <a:extLst>
              <a:ext uri="{FF2B5EF4-FFF2-40B4-BE49-F238E27FC236}">
                <a16:creationId xmlns:a16="http://schemas.microsoft.com/office/drawing/2014/main" id="{160C3EA0-4A53-4A9C-AA07-BE1D65B7BAE9}"/>
              </a:ext>
            </a:extLst>
          </p:cNvPr>
          <p:cNvGrpSpPr/>
          <p:nvPr/>
        </p:nvGrpSpPr>
        <p:grpSpPr>
          <a:xfrm>
            <a:off x="3810000" y="1636093"/>
            <a:ext cx="8197043" cy="4683425"/>
            <a:chOff x="3238500" y="1731196"/>
            <a:chExt cx="8793943" cy="3938954"/>
          </a:xfrm>
        </p:grpSpPr>
        <p:pic>
          <p:nvPicPr>
            <p:cNvPr id="3" name="Picture 2">
              <a:extLst>
                <a:ext uri="{FF2B5EF4-FFF2-40B4-BE49-F238E27FC236}">
                  <a16:creationId xmlns:a16="http://schemas.microsoft.com/office/drawing/2014/main" id="{64973C65-5AFA-4142-B56E-DE4B7CA2B91A}"/>
                </a:ext>
              </a:extLst>
            </p:cNvPr>
            <p:cNvPicPr>
              <a:picLocks noChangeAspect="1"/>
            </p:cNvPicPr>
            <p:nvPr/>
          </p:nvPicPr>
          <p:blipFill rotWithShape="1">
            <a:blip r:embed="rId2"/>
            <a:srcRect t="14032" b="6299"/>
            <a:stretch/>
          </p:blipFill>
          <p:spPr>
            <a:xfrm>
              <a:off x="3238500" y="1731196"/>
              <a:ext cx="8793943" cy="3938954"/>
            </a:xfrm>
            <a:prstGeom prst="rect">
              <a:avLst/>
            </a:prstGeom>
          </p:spPr>
        </p:pic>
        <p:sp>
          <p:nvSpPr>
            <p:cNvPr id="5" name="Oval 4">
              <a:extLst>
                <a:ext uri="{FF2B5EF4-FFF2-40B4-BE49-F238E27FC236}">
                  <a16:creationId xmlns:a16="http://schemas.microsoft.com/office/drawing/2014/main" id="{B730A802-5306-48F6-8AB8-12AEBA190F29}"/>
                </a:ext>
              </a:extLst>
            </p:cNvPr>
            <p:cNvSpPr/>
            <p:nvPr/>
          </p:nvSpPr>
          <p:spPr>
            <a:xfrm>
              <a:off x="10698491" y="4112260"/>
              <a:ext cx="691845" cy="97935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grpSp>
      <p:cxnSp>
        <p:nvCxnSpPr>
          <p:cNvPr id="7" name="Straight Connector 6"/>
          <p:cNvCxnSpPr/>
          <p:nvPr/>
        </p:nvCxnSpPr>
        <p:spPr>
          <a:xfrm>
            <a:off x="725714" y="1132114"/>
            <a:ext cx="10813143" cy="0"/>
          </a:xfrm>
          <a:prstGeom prst="line">
            <a:avLst/>
          </a:prstGeom>
          <a:ln w="127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112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C2270-3C90-4F28-8B20-F6A5C8E9CF9A}"/>
              </a:ext>
            </a:extLst>
          </p:cNvPr>
          <p:cNvSpPr>
            <a:spLocks noGrp="1"/>
          </p:cNvSpPr>
          <p:nvPr>
            <p:ph type="title"/>
          </p:nvPr>
        </p:nvSpPr>
        <p:spPr>
          <a:xfrm>
            <a:off x="1942684" y="34831"/>
            <a:ext cx="8911687" cy="1280890"/>
          </a:xfrm>
        </p:spPr>
        <p:txBody>
          <a:bodyPr/>
          <a:lstStyle/>
          <a:p>
            <a:r>
              <a:rPr lang="en-GB" dirty="0"/>
              <a:t> Disposal Case Type</a:t>
            </a:r>
          </a:p>
        </p:txBody>
      </p:sp>
      <p:sp>
        <p:nvSpPr>
          <p:cNvPr id="4" name="Title 1">
            <a:extLst>
              <a:ext uri="{FF2B5EF4-FFF2-40B4-BE49-F238E27FC236}">
                <a16:creationId xmlns:a16="http://schemas.microsoft.com/office/drawing/2014/main" id="{BAE6E8FF-F48C-44EF-9F4D-9C7AAB1A24E7}"/>
              </a:ext>
            </a:extLst>
          </p:cNvPr>
          <p:cNvSpPr txBox="1">
            <a:spLocks/>
          </p:cNvSpPr>
          <p:nvPr/>
        </p:nvSpPr>
        <p:spPr>
          <a:xfrm>
            <a:off x="1770560" y="817515"/>
            <a:ext cx="10195200" cy="152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r>
              <a:rPr lang="en-GB" sz="1800" b="1" dirty="0">
                <a:latin typeface="+mn-lt"/>
              </a:rPr>
              <a:t>NJDG portal also shows Time to Disposal for Commercial Suits</a:t>
            </a:r>
          </a:p>
        </p:txBody>
      </p:sp>
      <p:cxnSp>
        <p:nvCxnSpPr>
          <p:cNvPr id="5" name="Straight Connector 4"/>
          <p:cNvCxnSpPr/>
          <p:nvPr/>
        </p:nvCxnSpPr>
        <p:spPr>
          <a:xfrm>
            <a:off x="725714" y="1132114"/>
            <a:ext cx="10813143" cy="0"/>
          </a:xfrm>
          <a:prstGeom prst="line">
            <a:avLst/>
          </a:prstGeom>
          <a:ln w="127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5" t="32677" r="2952" b="15852"/>
          <a:stretch/>
        </p:blipFill>
        <p:spPr bwMode="auto">
          <a:xfrm>
            <a:off x="333828" y="1640120"/>
            <a:ext cx="11524344" cy="4801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776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979F5-8E1E-463C-829D-76C803C34431}"/>
              </a:ext>
            </a:extLst>
          </p:cNvPr>
          <p:cNvSpPr>
            <a:spLocks noGrp="1"/>
          </p:cNvSpPr>
          <p:nvPr>
            <p:ph type="title"/>
          </p:nvPr>
        </p:nvSpPr>
        <p:spPr>
          <a:xfrm>
            <a:off x="1640156" y="-23595"/>
            <a:ext cx="8911687" cy="1280890"/>
          </a:xfrm>
        </p:spPr>
        <p:txBody>
          <a:bodyPr/>
          <a:lstStyle/>
          <a:p>
            <a:r>
              <a:rPr lang="en-GB" dirty="0"/>
              <a:t>Availability of state wise and district wise data</a:t>
            </a:r>
          </a:p>
        </p:txBody>
      </p:sp>
      <p:grpSp>
        <p:nvGrpSpPr>
          <p:cNvPr id="5" name="Group 4">
            <a:extLst>
              <a:ext uri="{FF2B5EF4-FFF2-40B4-BE49-F238E27FC236}">
                <a16:creationId xmlns:a16="http://schemas.microsoft.com/office/drawing/2014/main" id="{57CCC373-E84D-4549-A09C-27BE72CB4434}"/>
              </a:ext>
            </a:extLst>
          </p:cNvPr>
          <p:cNvGrpSpPr/>
          <p:nvPr/>
        </p:nvGrpSpPr>
        <p:grpSpPr>
          <a:xfrm>
            <a:off x="5608162" y="1175656"/>
            <a:ext cx="5321096" cy="2644501"/>
            <a:chOff x="998400" y="2002970"/>
            <a:chExt cx="9205143" cy="4136573"/>
          </a:xfrm>
        </p:grpSpPr>
        <p:pic>
          <p:nvPicPr>
            <p:cNvPr id="3" name="Picture 2">
              <a:extLst>
                <a:ext uri="{FF2B5EF4-FFF2-40B4-BE49-F238E27FC236}">
                  <a16:creationId xmlns:a16="http://schemas.microsoft.com/office/drawing/2014/main" id="{35CD53C7-2FCE-4C3F-B007-DB2ECA4BC7FD}"/>
                </a:ext>
              </a:extLst>
            </p:cNvPr>
            <p:cNvPicPr>
              <a:picLocks noChangeAspect="1"/>
            </p:cNvPicPr>
            <p:nvPr/>
          </p:nvPicPr>
          <p:blipFill rotWithShape="1">
            <a:blip r:embed="rId2"/>
            <a:srcRect t="14005" r="-618" b="5573"/>
            <a:stretch/>
          </p:blipFill>
          <p:spPr>
            <a:xfrm>
              <a:off x="998400" y="2002970"/>
              <a:ext cx="9205143" cy="4136573"/>
            </a:xfrm>
            <a:prstGeom prst="rect">
              <a:avLst/>
            </a:prstGeom>
          </p:spPr>
        </p:pic>
        <p:sp>
          <p:nvSpPr>
            <p:cNvPr id="4" name="Oval 3">
              <a:extLst>
                <a:ext uri="{FF2B5EF4-FFF2-40B4-BE49-F238E27FC236}">
                  <a16:creationId xmlns:a16="http://schemas.microsoft.com/office/drawing/2014/main" id="{36443872-4892-4D17-A729-54EED4246380}"/>
                </a:ext>
              </a:extLst>
            </p:cNvPr>
            <p:cNvSpPr/>
            <p:nvPr/>
          </p:nvSpPr>
          <p:spPr>
            <a:xfrm>
              <a:off x="1296612" y="4336473"/>
              <a:ext cx="2157788" cy="72901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grpSp>
      <p:pic>
        <p:nvPicPr>
          <p:cNvPr id="6" name="Picture 5">
            <a:extLst>
              <a:ext uri="{FF2B5EF4-FFF2-40B4-BE49-F238E27FC236}">
                <a16:creationId xmlns:a16="http://schemas.microsoft.com/office/drawing/2014/main" id="{481BF337-156C-4B57-881E-D03CBA5B07AB}"/>
              </a:ext>
            </a:extLst>
          </p:cNvPr>
          <p:cNvPicPr>
            <a:picLocks noChangeAspect="1"/>
          </p:cNvPicPr>
          <p:nvPr/>
        </p:nvPicPr>
        <p:blipFill rotWithShape="1">
          <a:blip r:embed="rId3"/>
          <a:srcRect t="14057" b="6275"/>
          <a:stretch/>
        </p:blipFill>
        <p:spPr>
          <a:xfrm>
            <a:off x="5608160" y="4035026"/>
            <a:ext cx="5338435" cy="2391174"/>
          </a:xfrm>
          <a:prstGeom prst="rect">
            <a:avLst/>
          </a:prstGeom>
        </p:spPr>
      </p:pic>
      <p:sp>
        <p:nvSpPr>
          <p:cNvPr id="9" name="Oval 8">
            <a:extLst>
              <a:ext uri="{FF2B5EF4-FFF2-40B4-BE49-F238E27FC236}">
                <a16:creationId xmlns:a16="http://schemas.microsoft.com/office/drawing/2014/main" id="{5F613645-06B6-4A54-9539-95D2CED454D3}"/>
              </a:ext>
            </a:extLst>
          </p:cNvPr>
          <p:cNvSpPr/>
          <p:nvPr/>
        </p:nvSpPr>
        <p:spPr>
          <a:xfrm>
            <a:off x="5780545" y="5391150"/>
            <a:ext cx="2496680" cy="43998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10" name="Rectangle: Rounded Corners 9">
            <a:extLst>
              <a:ext uri="{FF2B5EF4-FFF2-40B4-BE49-F238E27FC236}">
                <a16:creationId xmlns:a16="http://schemas.microsoft.com/office/drawing/2014/main" id="{E1E1824D-A979-41DA-9958-501960943A39}"/>
              </a:ext>
            </a:extLst>
          </p:cNvPr>
          <p:cNvSpPr/>
          <p:nvPr/>
        </p:nvSpPr>
        <p:spPr>
          <a:xfrm>
            <a:off x="876979" y="1650298"/>
            <a:ext cx="4468391" cy="418083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285750" indent="-285750" algn="l">
              <a:spcAft>
                <a:spcPts val="1200"/>
              </a:spcAft>
              <a:buFont typeface="Arial" panose="020B0604020202020204" pitchFamily="34" charset="0"/>
              <a:buChar char="•"/>
            </a:pPr>
            <a:r>
              <a:rPr lang="en-GB" sz="2400" dirty="0">
                <a:solidFill>
                  <a:schemeClr val="tx1"/>
                </a:solidFill>
                <a:latin typeface="Times New Roman" panose="02020603050405020304" pitchFamily="18" charset="0"/>
                <a:cs typeface="Times New Roman" panose="02020603050405020304" pitchFamily="18" charset="0"/>
              </a:rPr>
              <a:t>The entire functionality shown previously is also available at individual state level and district level </a:t>
            </a:r>
          </a:p>
          <a:p>
            <a:pPr marL="285750" indent="-285750" algn="l">
              <a:spcAft>
                <a:spcPts val="1200"/>
              </a:spcAft>
              <a:buFont typeface="Arial" panose="020B0604020202020204" pitchFamily="34" charset="0"/>
              <a:buChar char="•"/>
            </a:pPr>
            <a:r>
              <a:rPr lang="en-GB" sz="2400" dirty="0">
                <a:solidFill>
                  <a:schemeClr val="tx1"/>
                </a:solidFill>
                <a:latin typeface="Times New Roman" panose="02020603050405020304" pitchFamily="18" charset="0"/>
                <a:cs typeface="Times New Roman" panose="02020603050405020304" pitchFamily="18" charset="0"/>
              </a:rPr>
              <a:t>The required state/district needs to be selected from the dropdown and the dashboard will get populated with respective data.</a:t>
            </a:r>
          </a:p>
        </p:txBody>
      </p:sp>
      <p:cxnSp>
        <p:nvCxnSpPr>
          <p:cNvPr id="11" name="Straight Connector 10"/>
          <p:cNvCxnSpPr/>
          <p:nvPr/>
        </p:nvCxnSpPr>
        <p:spPr>
          <a:xfrm>
            <a:off x="725714" y="1132114"/>
            <a:ext cx="10813143" cy="0"/>
          </a:xfrm>
          <a:prstGeom prst="line">
            <a:avLst/>
          </a:prstGeom>
          <a:ln w="127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91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6134D-4A28-43ED-8B66-BD07AAC7A855}"/>
              </a:ext>
            </a:extLst>
          </p:cNvPr>
          <p:cNvSpPr>
            <a:spLocks noGrp="1"/>
          </p:cNvSpPr>
          <p:nvPr>
            <p:ph type="title"/>
          </p:nvPr>
        </p:nvSpPr>
        <p:spPr>
          <a:xfrm>
            <a:off x="2092961" y="284480"/>
            <a:ext cx="9411652" cy="985520"/>
          </a:xfrm>
        </p:spPr>
        <p:txBody>
          <a:bodyPr>
            <a:normAutofit/>
          </a:bodyPr>
          <a:lstStyle/>
          <a:p>
            <a:r>
              <a:rPr lang="en-IN" sz="4000" u="sng" dirty="0">
                <a:effectLst/>
                <a:latin typeface="Times New Roman" panose="02020603050405020304" pitchFamily="18" charset="0"/>
                <a:ea typeface="Calibri" panose="020F0502020204030204" pitchFamily="34" charset="0"/>
                <a:cs typeface="Mangal" panose="02040503050203030202" pitchFamily="18" charset="0"/>
              </a:rPr>
              <a:t>e-Courts project</a:t>
            </a:r>
            <a:endParaRPr lang="en-IN" sz="4000" u="sng" dirty="0"/>
          </a:p>
        </p:txBody>
      </p:sp>
      <p:sp>
        <p:nvSpPr>
          <p:cNvPr id="3" name="Content Placeholder 2">
            <a:extLst>
              <a:ext uri="{FF2B5EF4-FFF2-40B4-BE49-F238E27FC236}">
                <a16:creationId xmlns:a16="http://schemas.microsoft.com/office/drawing/2014/main" id="{6DB6673E-EDA1-4AB1-BEDD-1A2F61E0FB09}"/>
              </a:ext>
            </a:extLst>
          </p:cNvPr>
          <p:cNvSpPr>
            <a:spLocks noGrp="1"/>
          </p:cNvSpPr>
          <p:nvPr>
            <p:ph idx="1"/>
          </p:nvPr>
        </p:nvSpPr>
        <p:spPr>
          <a:xfrm>
            <a:off x="1747520" y="1422400"/>
            <a:ext cx="9594532" cy="4947920"/>
          </a:xfrm>
        </p:spPr>
        <p:txBody>
          <a:bodyPr>
            <a:normAutofit fontScale="85000" lnSpcReduction="20000"/>
          </a:bodyPr>
          <a:lstStyle/>
          <a:p>
            <a:pPr algn="just">
              <a:lnSpc>
                <a:spcPct val="150000"/>
              </a:lnSpc>
              <a:buFont typeface="Wingdings" panose="05000000000000000000" pitchFamily="2" charset="2"/>
              <a:buChar char="§"/>
            </a:pPr>
            <a:r>
              <a:rPr lang="en-IN" sz="3300" dirty="0">
                <a:effectLst/>
                <a:latin typeface="Times New Roman" panose="02020603050405020304" pitchFamily="18" charset="0"/>
                <a:ea typeface="Calibri" panose="020F0502020204030204" pitchFamily="34" charset="0"/>
                <a:cs typeface="Mangal" panose="02040503050203030202" pitchFamily="18" charset="0"/>
              </a:rPr>
              <a:t>The e-Courts project commenced in 2004 for ICT enablement of Indian judiciary with a vision to enhance judicial productivity both qualitatively and quantitatively. </a:t>
            </a:r>
          </a:p>
          <a:p>
            <a:pPr algn="just">
              <a:lnSpc>
                <a:spcPct val="150000"/>
              </a:lnSpc>
              <a:buFont typeface="Wingdings" panose="05000000000000000000" pitchFamily="2" charset="2"/>
              <a:buChar char="§"/>
            </a:pPr>
            <a:r>
              <a:rPr lang="en-IN" sz="3300" dirty="0">
                <a:effectLst/>
                <a:latin typeface="Times New Roman" panose="02020603050405020304" pitchFamily="18" charset="0"/>
                <a:ea typeface="Calibri" panose="020F0502020204030204" pitchFamily="34" charset="0"/>
                <a:cs typeface="Mangal" panose="02040503050203030202" pitchFamily="18" charset="0"/>
              </a:rPr>
              <a:t>It also sought to make the justice delivery system affordable, accessible, cost effective, environmentally sustainable, transparent and accountable. </a:t>
            </a:r>
          </a:p>
          <a:p>
            <a:pPr algn="just">
              <a:lnSpc>
                <a:spcPct val="150000"/>
              </a:lnSpc>
              <a:buFont typeface="Wingdings" panose="05000000000000000000" pitchFamily="2" charset="2"/>
              <a:buChar char="§"/>
            </a:pPr>
            <a:r>
              <a:rPr lang="en-IN" sz="3300" dirty="0">
                <a:effectLst/>
                <a:latin typeface="Times New Roman" panose="02020603050405020304" pitchFamily="18" charset="0"/>
                <a:ea typeface="Calibri" panose="020F0502020204030204" pitchFamily="34" charset="0"/>
                <a:cs typeface="Mangal" panose="02040503050203030202" pitchFamily="18" charset="0"/>
              </a:rPr>
              <a:t>It set in motion the process of digitisation of judicial administration across approximately 19,000 courts in India. </a:t>
            </a:r>
            <a:endParaRPr lang="en-IN" sz="33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2443263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74BAE0-DBE1-452A-B688-70EE1B37C24D}"/>
              </a:ext>
            </a:extLst>
          </p:cNvPr>
          <p:cNvSpPr>
            <a:spLocks noGrp="1"/>
          </p:cNvSpPr>
          <p:nvPr>
            <p:ph type="title"/>
          </p:nvPr>
        </p:nvSpPr>
        <p:spPr>
          <a:xfrm>
            <a:off x="1411824" y="90710"/>
            <a:ext cx="8911687" cy="776065"/>
          </a:xfrm>
        </p:spPr>
        <p:txBody>
          <a:bodyPr/>
          <a:lstStyle/>
          <a:p>
            <a:r>
              <a:rPr lang="en-US" u="sng" dirty="0"/>
              <a:t>Automated services</a:t>
            </a:r>
            <a:endParaRPr lang="en-IN" dirty="0"/>
          </a:p>
        </p:txBody>
      </p:sp>
      <p:sp>
        <p:nvSpPr>
          <p:cNvPr id="5" name="Content Placeholder 4">
            <a:extLst>
              <a:ext uri="{FF2B5EF4-FFF2-40B4-BE49-F238E27FC236}">
                <a16:creationId xmlns:a16="http://schemas.microsoft.com/office/drawing/2014/main" id="{BA812E81-D525-46C1-A1B3-A6D89F0E24E3}"/>
              </a:ext>
            </a:extLst>
          </p:cNvPr>
          <p:cNvSpPr>
            <a:spLocks noGrp="1"/>
          </p:cNvSpPr>
          <p:nvPr>
            <p:ph sz="half" idx="1"/>
          </p:nvPr>
        </p:nvSpPr>
        <p:spPr>
          <a:xfrm>
            <a:off x="1571878" y="790575"/>
            <a:ext cx="6228122" cy="5867400"/>
          </a:xfrm>
        </p:spPr>
        <p:txBody>
          <a:bodyPr>
            <a:normAutofit lnSpcReduction="10000"/>
          </a:bodyPr>
          <a:lstStyle/>
          <a:p>
            <a:pPr marL="342900" marR="0" lvl="0" indent="-342900" algn="just">
              <a:lnSpc>
                <a:spcPct val="120000"/>
              </a:lnSpc>
              <a:spcBef>
                <a:spcPts val="565"/>
              </a:spcBef>
              <a:spcAft>
                <a:spcPts val="0"/>
              </a:spcAft>
              <a:buFont typeface="+mj-lt"/>
              <a:buAutoNum type="arabicPeriod"/>
              <a:tabLst>
                <a:tab pos="457200" algn="l"/>
              </a:tabLst>
            </a:pPr>
            <a:r>
              <a:rPr lang="en-GB" sz="2200" b="1" kern="100" dirty="0">
                <a:effectLst/>
                <a:latin typeface="Times New Roman" panose="02020603050405020304" pitchFamily="18" charset="0"/>
                <a:ea typeface="Noto Serif CJK SC"/>
                <a:cs typeface="Times New Roman" panose="02020603050405020304" pitchFamily="18" charset="0"/>
              </a:rPr>
              <a:t>SMS PUSH:</a:t>
            </a:r>
            <a:r>
              <a:rPr lang="en-GB" sz="2200" i="1" kern="100" dirty="0">
                <a:effectLst/>
                <a:latin typeface="Times New Roman" panose="02020603050405020304" pitchFamily="18" charset="0"/>
                <a:ea typeface="Noto Serif CJK SC"/>
                <a:cs typeface="Times New Roman" panose="02020603050405020304" pitchFamily="18" charset="0"/>
              </a:rPr>
              <a:t> </a:t>
            </a:r>
            <a:r>
              <a:rPr lang="en-GB" sz="2200" kern="100" dirty="0">
                <a:solidFill>
                  <a:srgbClr val="000000"/>
                </a:solidFill>
                <a:effectLst/>
                <a:latin typeface="Times New Roman" panose="02020603050405020304" pitchFamily="18" charset="0"/>
                <a:ea typeface="Noto Serif CJK SC"/>
                <a:cs typeface="Times New Roman" panose="02020603050405020304" pitchFamily="18" charset="0"/>
              </a:rPr>
              <a:t>Case status is sent automatically to the registered advocates and litigants through SMS by the CIS 3.0 software using SMS push facility.</a:t>
            </a:r>
            <a:endParaRPr lang="en-IN" sz="2200" kern="100" dirty="0">
              <a:effectLst/>
              <a:latin typeface="Times New Roman" panose="02020603050405020304" pitchFamily="18" charset="0"/>
              <a:ea typeface="Noto Serif CJK SC"/>
              <a:cs typeface="Times New Roman" panose="02020603050405020304" pitchFamily="18" charset="0"/>
            </a:endParaRPr>
          </a:p>
          <a:p>
            <a:pPr marL="342900" marR="0" lvl="0" indent="-342900" algn="just">
              <a:lnSpc>
                <a:spcPct val="120000"/>
              </a:lnSpc>
              <a:spcBef>
                <a:spcPts val="565"/>
              </a:spcBef>
              <a:spcAft>
                <a:spcPts val="0"/>
              </a:spcAft>
              <a:buFont typeface="+mj-lt"/>
              <a:buAutoNum type="arabicPeriod"/>
              <a:tabLst>
                <a:tab pos="457200" algn="l"/>
              </a:tabLst>
            </a:pPr>
            <a:r>
              <a:rPr lang="en-GB" sz="2200" b="1" kern="100" dirty="0">
                <a:effectLst/>
                <a:latin typeface="Times New Roman" panose="02020603050405020304" pitchFamily="18" charset="0"/>
                <a:ea typeface="Noto Serif CJK SC"/>
                <a:cs typeface="Times New Roman" panose="02020603050405020304" pitchFamily="18" charset="0"/>
              </a:rPr>
              <a:t>SMS PULL: </a:t>
            </a:r>
            <a:r>
              <a:rPr lang="en-GB" sz="2200" kern="100" dirty="0">
                <a:solidFill>
                  <a:srgbClr val="000000"/>
                </a:solidFill>
                <a:effectLst/>
                <a:latin typeface="Times New Roman" panose="02020603050405020304" pitchFamily="18" charset="0"/>
                <a:ea typeface="Noto Serif CJK SC"/>
                <a:cs typeface="Times New Roman" panose="02020603050405020304" pitchFamily="18" charset="0"/>
              </a:rPr>
              <a:t>For litigants who have no internet connection, the case details can be obtained through the SMS Pull application by sending the CNR number to 9766899899 through SMS. An SMS with the case details will be sent automatically to the user mobile.</a:t>
            </a:r>
          </a:p>
          <a:p>
            <a:pPr algn="just">
              <a:lnSpc>
                <a:spcPct val="120000"/>
              </a:lnSpc>
              <a:spcBef>
                <a:spcPts val="565"/>
              </a:spcBef>
              <a:buFont typeface="+mj-lt"/>
              <a:buAutoNum type="arabicPeriod"/>
              <a:tabLst>
                <a:tab pos="457200" algn="l"/>
              </a:tabLst>
            </a:pPr>
            <a:r>
              <a:rPr lang="en-GB" sz="2200" b="1" kern="100" dirty="0">
                <a:solidFill>
                  <a:srgbClr val="000000"/>
                </a:solidFill>
                <a:effectLst/>
                <a:latin typeface="Times New Roman" panose="02020603050405020304" pitchFamily="18" charset="0"/>
                <a:ea typeface="Noto Serif CJK SC"/>
                <a:cs typeface="Times New Roman" panose="02020603050405020304" pitchFamily="18" charset="0"/>
              </a:rPr>
              <a:t>Automated emailing service to registered users: </a:t>
            </a:r>
            <a:r>
              <a:rPr lang="en-GB" sz="2200" kern="100" dirty="0">
                <a:solidFill>
                  <a:srgbClr val="000000"/>
                </a:solidFill>
                <a:effectLst/>
                <a:latin typeface="Times New Roman" panose="02020603050405020304" pitchFamily="18" charset="0"/>
                <a:ea typeface="Noto Serif CJK SC"/>
                <a:cs typeface="Times New Roman" panose="02020603050405020304" pitchFamily="18" charset="0"/>
              </a:rPr>
              <a:t>The CIS software will automatically send emails to advocates, litigants with the status of their case, next hearing date, cause list and judgment/orders if the user email is registered with the CIS software.</a:t>
            </a:r>
            <a:endParaRPr lang="en-IN" sz="2200" kern="100" dirty="0">
              <a:effectLst/>
              <a:latin typeface="Times New Roman" panose="02020603050405020304" pitchFamily="18" charset="0"/>
              <a:ea typeface="Noto Serif CJK SC"/>
              <a:cs typeface="Times New Roman" panose="02020603050405020304" pitchFamily="18" charset="0"/>
            </a:endParaRPr>
          </a:p>
          <a:p>
            <a:endParaRPr lang="en-IN" dirty="0"/>
          </a:p>
        </p:txBody>
      </p:sp>
      <p:sp>
        <p:nvSpPr>
          <p:cNvPr id="6" name="Content Placeholder 5">
            <a:extLst>
              <a:ext uri="{FF2B5EF4-FFF2-40B4-BE49-F238E27FC236}">
                <a16:creationId xmlns:a16="http://schemas.microsoft.com/office/drawing/2014/main" id="{AC4DBAB5-8958-4B25-8717-99A77AEDF55A}"/>
              </a:ext>
            </a:extLst>
          </p:cNvPr>
          <p:cNvSpPr>
            <a:spLocks noGrp="1"/>
          </p:cNvSpPr>
          <p:nvPr>
            <p:ph sz="half" idx="2"/>
          </p:nvPr>
        </p:nvSpPr>
        <p:spPr>
          <a:xfrm>
            <a:off x="8039099" y="866775"/>
            <a:ext cx="3465511" cy="5037069"/>
          </a:xfrm>
          <a:ln>
            <a:solidFill>
              <a:schemeClr val="accent1">
                <a:lumMod val="75000"/>
              </a:schemeClr>
            </a:solidFill>
          </a:ln>
        </p:spPr>
        <p:txBody>
          <a:bodyPr>
            <a:normAutofit lnSpcReduction="10000"/>
          </a:bodyPr>
          <a:lstStyle/>
          <a:p>
            <a:pPr marL="342900" marR="0" lvl="0" indent="-342900" algn="just">
              <a:spcBef>
                <a:spcPts val="565"/>
              </a:spcBef>
              <a:spcAft>
                <a:spcPts val="0"/>
              </a:spcAft>
              <a:buFont typeface="Wingdings" panose="05000000000000000000" pitchFamily="2" charset="2"/>
              <a:buChar char=""/>
              <a:tabLst>
                <a:tab pos="457200" algn="l"/>
              </a:tabLst>
            </a:pPr>
            <a:r>
              <a:rPr lang="en-US" sz="2400" b="1" kern="100" dirty="0">
                <a:effectLst/>
                <a:latin typeface="Times New Roman" panose="02020603050405020304" pitchFamily="18" charset="0"/>
                <a:ea typeface="Songti SC"/>
                <a:cs typeface="Wingdings" panose="05000000000000000000" pitchFamily="2" charset="2"/>
              </a:rPr>
              <a:t>In 2021:</a:t>
            </a:r>
            <a:endParaRPr lang="en-IN" sz="2400" kern="100" dirty="0">
              <a:effectLst/>
              <a:latin typeface="Calibri" panose="020F0502020204030204" pitchFamily="34" charset="0"/>
              <a:ea typeface="Songti SC"/>
              <a:cs typeface="Wingdings" panose="05000000000000000000" pitchFamily="2" charset="2"/>
            </a:endParaRPr>
          </a:p>
          <a:p>
            <a:pPr indent="-285750" algn="just">
              <a:spcBef>
                <a:spcPts val="565"/>
              </a:spcBef>
              <a:buFont typeface="+mj-lt"/>
              <a:buAutoNum type="arabicPeriod"/>
              <a:tabLst>
                <a:tab pos="457200" algn="l"/>
                <a:tab pos="685800" algn="l"/>
              </a:tabLst>
            </a:pPr>
            <a:r>
              <a:rPr lang="en-US" sz="2600" kern="100" dirty="0">
                <a:effectLst/>
                <a:latin typeface="Times New Roman" panose="02020603050405020304" pitchFamily="18" charset="0"/>
                <a:ea typeface="Songti SC"/>
                <a:cs typeface="Arial Unicode MS"/>
              </a:rPr>
              <a:t>No of emails sent to Parties Advocates and Police Station: 8.46 Crore </a:t>
            </a:r>
            <a:r>
              <a:rPr lang="en-US" sz="2600" b="1" kern="100" dirty="0">
                <a:effectLst/>
                <a:latin typeface="Times New Roman" panose="02020603050405020304" pitchFamily="18" charset="0"/>
                <a:ea typeface="Songti SC"/>
                <a:cs typeface="Arial Unicode MS"/>
              </a:rPr>
              <a:t>(Daily average 3.09 Lakh)</a:t>
            </a:r>
          </a:p>
          <a:p>
            <a:pPr indent="-285750" algn="just">
              <a:spcBef>
                <a:spcPts val="565"/>
              </a:spcBef>
              <a:buFont typeface="+mj-lt"/>
              <a:buAutoNum type="arabicPeriod"/>
              <a:tabLst>
                <a:tab pos="457200" algn="l"/>
                <a:tab pos="685800" algn="l"/>
              </a:tabLst>
            </a:pPr>
            <a:endParaRPr lang="en-US" sz="2600" b="1" kern="100" dirty="0">
              <a:effectLst/>
              <a:latin typeface="Times New Roman" panose="02020603050405020304" pitchFamily="18" charset="0"/>
              <a:ea typeface="Songti SC"/>
              <a:cs typeface="Arial Unicode MS"/>
            </a:endParaRPr>
          </a:p>
          <a:p>
            <a:pPr indent="-285750" algn="just">
              <a:spcBef>
                <a:spcPts val="565"/>
              </a:spcBef>
              <a:buFont typeface="+mj-lt"/>
              <a:buAutoNum type="arabicPeriod"/>
              <a:tabLst>
                <a:tab pos="457200" algn="l"/>
                <a:tab pos="685800" algn="l"/>
              </a:tabLst>
            </a:pPr>
            <a:r>
              <a:rPr lang="en-US" sz="2600" kern="100" dirty="0">
                <a:effectLst/>
                <a:latin typeface="Times New Roman" panose="02020603050405020304" pitchFamily="18" charset="0"/>
                <a:ea typeface="Songti SC"/>
                <a:cs typeface="Arial Unicode MS"/>
              </a:rPr>
              <a:t>SMS sent to Advocates and Litigants: 5.69 Crore </a:t>
            </a:r>
            <a:r>
              <a:rPr lang="en-US" sz="2600" b="1" kern="100" dirty="0">
                <a:effectLst/>
                <a:latin typeface="Times New Roman" panose="02020603050405020304" pitchFamily="18" charset="0"/>
                <a:ea typeface="Songti SC"/>
                <a:cs typeface="Arial Unicode MS"/>
              </a:rPr>
              <a:t>(Daily average 2.07 Lakh)</a:t>
            </a:r>
            <a:endParaRPr lang="en-IN" sz="2600" kern="100" dirty="0">
              <a:effectLst/>
              <a:latin typeface="Calibri" panose="020F0502020204030204" pitchFamily="34" charset="0"/>
              <a:ea typeface="Songti SC"/>
              <a:cs typeface="Arial Unicode MS"/>
            </a:endParaRPr>
          </a:p>
          <a:p>
            <a:endParaRPr lang="en-IN" dirty="0"/>
          </a:p>
        </p:txBody>
      </p:sp>
    </p:spTree>
    <p:extLst>
      <p:ext uri="{BB962C8B-B14F-4D97-AF65-F5344CB8AC3E}">
        <p14:creationId xmlns:p14="http://schemas.microsoft.com/office/powerpoint/2010/main" val="754005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EACBF-7999-44F7-96E1-D5AF717858CE}"/>
              </a:ext>
            </a:extLst>
          </p:cNvPr>
          <p:cNvSpPr>
            <a:spLocks noGrp="1"/>
          </p:cNvSpPr>
          <p:nvPr>
            <p:ph type="title"/>
          </p:nvPr>
        </p:nvSpPr>
        <p:spPr>
          <a:xfrm>
            <a:off x="609780" y="142240"/>
            <a:ext cx="10972440" cy="1051520"/>
          </a:xfrm>
        </p:spPr>
        <p:txBody>
          <a:bodyPr anchor="t"/>
          <a:lstStyle/>
          <a:p>
            <a:r>
              <a:rPr lang="en-US" u="sng" dirty="0">
                <a:solidFill>
                  <a:schemeClr val="tx1"/>
                </a:solidFill>
              </a:rPr>
              <a:t>E- FILING- </a:t>
            </a:r>
            <a:r>
              <a:rPr lang="en-US" sz="2000" dirty="0">
                <a:solidFill>
                  <a:schemeClr val="tx1"/>
                </a:solidFill>
                <a:effectLst/>
                <a:latin typeface="Cambria" panose="02040503050406030204" pitchFamily="18" charset="0"/>
                <a:ea typeface="Calibri" panose="020F0502020204030204" pitchFamily="34" charset="0"/>
                <a:cs typeface="Calibri" panose="020F0502020204030204" pitchFamily="34" charset="0"/>
              </a:rPr>
              <a:t>Promotes paperless filing-  aims to create time and cost saving efficiencies by adopting technological solution to file cases before the courts. </a:t>
            </a:r>
            <a:br>
              <a:rPr lang="en-IN" sz="3600" dirty="0">
                <a:effectLst/>
                <a:latin typeface="Calibri" panose="020F0502020204030204" pitchFamily="34" charset="0"/>
                <a:ea typeface="Calibri" panose="020F0502020204030204" pitchFamily="34" charset="0"/>
                <a:cs typeface="F"/>
              </a:rPr>
            </a:br>
            <a:endParaRPr lang="en-IN" dirty="0"/>
          </a:p>
        </p:txBody>
      </p:sp>
      <p:sp>
        <p:nvSpPr>
          <p:cNvPr id="4" name="Text Placeholder 3">
            <a:extLst>
              <a:ext uri="{FF2B5EF4-FFF2-40B4-BE49-F238E27FC236}">
                <a16:creationId xmlns:a16="http://schemas.microsoft.com/office/drawing/2014/main" id="{AF572ADF-B3DC-418E-BA4F-358D3DFB0FAE}"/>
              </a:ext>
            </a:extLst>
          </p:cNvPr>
          <p:cNvSpPr>
            <a:spLocks noGrp="1"/>
          </p:cNvSpPr>
          <p:nvPr>
            <p:ph type="body"/>
          </p:nvPr>
        </p:nvSpPr>
        <p:spPr>
          <a:xfrm>
            <a:off x="609780" y="1193760"/>
            <a:ext cx="11050320" cy="5290680"/>
          </a:xfrm>
        </p:spPr>
        <p:txBody>
          <a:bodyPr>
            <a:normAutofit/>
          </a:bodyPr>
          <a:lstStyle/>
          <a:p>
            <a:pPr marL="742950" marR="0" lvl="1" indent="-285750" algn="just">
              <a:lnSpc>
                <a:spcPct val="115000"/>
              </a:lnSpc>
              <a:spcBef>
                <a:spcPts val="0"/>
              </a:spcBef>
              <a:spcAft>
                <a:spcPts val="0"/>
              </a:spcAft>
              <a:buFont typeface="+mj-lt"/>
              <a:buAutoNum type="alphaLcParenR"/>
              <a:tabLst>
                <a:tab pos="1686560" algn="l"/>
              </a:tabLst>
            </a:pPr>
            <a:r>
              <a:rPr lang="en-US" sz="3200" dirty="0">
                <a:solidFill>
                  <a:schemeClr val="tx1"/>
                </a:solidFill>
                <a:effectLst/>
                <a:latin typeface="Cambria" panose="02040503050406030204" pitchFamily="18" charset="0"/>
                <a:ea typeface="Calibri" panose="020F0502020204030204" pitchFamily="34" charset="0"/>
                <a:cs typeface="Calibri" panose="020F0502020204030204" pitchFamily="34" charset="0"/>
              </a:rPr>
              <a:t>e-Filing provides exchange of information and case papers not only between advocates and courts but also between advocates and clients. </a:t>
            </a:r>
          </a:p>
          <a:p>
            <a:pPr marL="742950" marR="0" lvl="1" indent="-285750" algn="just">
              <a:lnSpc>
                <a:spcPct val="115000"/>
              </a:lnSpc>
              <a:spcBef>
                <a:spcPts val="0"/>
              </a:spcBef>
              <a:spcAft>
                <a:spcPts val="0"/>
              </a:spcAft>
              <a:buFont typeface="+mj-lt"/>
              <a:buAutoNum type="alphaLcParenR"/>
              <a:tabLst>
                <a:tab pos="1686560" algn="l"/>
              </a:tabLst>
            </a:pPr>
            <a:r>
              <a:rPr lang="en-US" sz="3200" dirty="0">
                <a:solidFill>
                  <a:schemeClr val="tx1"/>
                </a:solidFill>
                <a:effectLst/>
                <a:latin typeface="Cambria" panose="02040503050406030204" pitchFamily="18" charset="0"/>
                <a:ea typeface="Calibri" panose="020F0502020204030204" pitchFamily="34" charset="0"/>
                <a:cs typeface="Calibri" panose="020F0502020204030204" pitchFamily="34" charset="0"/>
              </a:rPr>
              <a:t>e-Filing system is a complete end to end solution developed for online filing of plaints, written statements, replies and various applications related to cases. </a:t>
            </a:r>
          </a:p>
          <a:p>
            <a:pPr marL="742950" marR="0" lvl="1" indent="-285750" algn="just">
              <a:lnSpc>
                <a:spcPct val="115000"/>
              </a:lnSpc>
              <a:spcBef>
                <a:spcPts val="0"/>
              </a:spcBef>
              <a:spcAft>
                <a:spcPts val="0"/>
              </a:spcAft>
              <a:buFont typeface="+mj-lt"/>
              <a:buAutoNum type="alphaLcParenR"/>
              <a:tabLst>
                <a:tab pos="1686560" algn="l"/>
              </a:tabLst>
            </a:pPr>
            <a:r>
              <a:rPr lang="en-US" sz="3200" dirty="0">
                <a:solidFill>
                  <a:schemeClr val="tx1"/>
                </a:solidFill>
                <a:effectLst/>
                <a:latin typeface="Cambria" panose="02040503050406030204" pitchFamily="18" charset="0"/>
                <a:ea typeface="Calibri" panose="020F0502020204030204" pitchFamily="34" charset="0"/>
                <a:cs typeface="Calibri" panose="020F0502020204030204" pitchFamily="34" charset="0"/>
              </a:rPr>
              <a:t>It is designed as a bilingual  software (English and local language) to reach a wider group of advocates/litigants.</a:t>
            </a:r>
          </a:p>
          <a:p>
            <a:endParaRPr lang="en-IN" dirty="0"/>
          </a:p>
        </p:txBody>
      </p:sp>
    </p:spTree>
    <p:extLst>
      <p:ext uri="{BB962C8B-B14F-4D97-AF65-F5344CB8AC3E}">
        <p14:creationId xmlns:p14="http://schemas.microsoft.com/office/powerpoint/2010/main" val="4058020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7699BA-F688-4097-AD5A-AD10FD189507}"/>
              </a:ext>
            </a:extLst>
          </p:cNvPr>
          <p:cNvSpPr>
            <a:spLocks noGrp="1"/>
          </p:cNvSpPr>
          <p:nvPr>
            <p:ph type="title"/>
          </p:nvPr>
        </p:nvSpPr>
        <p:spPr>
          <a:xfrm>
            <a:off x="1526125" y="177070"/>
            <a:ext cx="8911687" cy="769708"/>
          </a:xfrm>
        </p:spPr>
        <p:txBody>
          <a:bodyPr/>
          <a:lstStyle/>
          <a:p>
            <a:r>
              <a:rPr lang="en-US" u="sng" dirty="0"/>
              <a:t>E – SEWA KENDRA</a:t>
            </a:r>
            <a:endParaRPr lang="en-IN" u="sng" dirty="0"/>
          </a:p>
        </p:txBody>
      </p:sp>
      <p:sp>
        <p:nvSpPr>
          <p:cNvPr id="6" name="Content Placeholder 5">
            <a:extLst>
              <a:ext uri="{FF2B5EF4-FFF2-40B4-BE49-F238E27FC236}">
                <a16:creationId xmlns:a16="http://schemas.microsoft.com/office/drawing/2014/main" id="{9B0812D8-F922-44B0-A285-4ACA66E2D2DE}"/>
              </a:ext>
            </a:extLst>
          </p:cNvPr>
          <p:cNvSpPr>
            <a:spLocks noGrp="1"/>
          </p:cNvSpPr>
          <p:nvPr>
            <p:ph idx="1"/>
          </p:nvPr>
        </p:nvSpPr>
        <p:spPr>
          <a:xfrm>
            <a:off x="1351280" y="946778"/>
            <a:ext cx="10153332" cy="5311782"/>
          </a:xfrm>
        </p:spPr>
        <p:txBody>
          <a:bodyPr>
            <a:normAutofit/>
          </a:bodyPr>
          <a:lstStyle/>
          <a:p>
            <a:pPr algn="just">
              <a:buFont typeface="Wingdings" panose="05000000000000000000" pitchFamily="2" charset="2"/>
              <a:buChar char="§"/>
            </a:pPr>
            <a:r>
              <a:rPr lang="en-US" sz="2800" kern="100" dirty="0">
                <a:effectLst/>
                <a:latin typeface="Times New Roman" panose="02020603050405020304" pitchFamily="18" charset="0"/>
                <a:ea typeface="Times New Roman" panose="02020603050405020304" pitchFamily="18" charset="0"/>
                <a:cs typeface="Lohit Devanagari"/>
              </a:rPr>
              <a:t>Litigants who do not have access to the internet must be provided with access to services of the e-Courts. Hence, it was decided to create e-</a:t>
            </a:r>
            <a:r>
              <a:rPr lang="en-US" sz="2800" kern="100" dirty="0" err="1">
                <a:effectLst/>
                <a:latin typeface="Times New Roman" panose="02020603050405020304" pitchFamily="18" charset="0"/>
                <a:ea typeface="Times New Roman" panose="02020603050405020304" pitchFamily="18" charset="0"/>
                <a:cs typeface="Lohit Devanagari"/>
              </a:rPr>
              <a:t>Sewa</a:t>
            </a:r>
            <a:r>
              <a:rPr lang="en-US" sz="2800" kern="100" dirty="0">
                <a:effectLst/>
                <a:latin typeface="Times New Roman" panose="02020603050405020304" pitchFamily="18" charset="0"/>
                <a:ea typeface="Times New Roman" panose="02020603050405020304" pitchFamily="18" charset="0"/>
                <a:cs typeface="Lohit Devanagari"/>
              </a:rPr>
              <a:t> </a:t>
            </a:r>
            <a:r>
              <a:rPr lang="en-US" sz="2800" kern="100" dirty="0" err="1">
                <a:effectLst/>
                <a:latin typeface="Times New Roman" panose="02020603050405020304" pitchFamily="18" charset="0"/>
                <a:ea typeface="Times New Roman" panose="02020603050405020304" pitchFamily="18" charset="0"/>
                <a:cs typeface="Lohit Devanagari"/>
              </a:rPr>
              <a:t>Kendras</a:t>
            </a:r>
            <a:r>
              <a:rPr lang="en-US" sz="2800" kern="100" dirty="0">
                <a:effectLst/>
                <a:latin typeface="Times New Roman" panose="02020603050405020304" pitchFamily="18" charset="0"/>
                <a:ea typeface="Times New Roman" panose="02020603050405020304" pitchFamily="18" charset="0"/>
                <a:cs typeface="Lohit Devanagari"/>
              </a:rPr>
              <a:t> in all the High Courts and all court complexes.</a:t>
            </a:r>
            <a:r>
              <a:rPr lang="en-US" sz="2800" b="1" kern="100" dirty="0">
                <a:effectLst/>
                <a:latin typeface="Times New Roman" panose="02020603050405020304" pitchFamily="18" charset="0"/>
                <a:ea typeface="Times New Roman" panose="02020603050405020304" pitchFamily="18" charset="0"/>
                <a:cs typeface="Lohit Devanagari"/>
              </a:rPr>
              <a:t> </a:t>
            </a:r>
          </a:p>
          <a:p>
            <a:pPr algn="just">
              <a:buFont typeface="Wingdings" panose="05000000000000000000" pitchFamily="2" charset="2"/>
              <a:buChar char="§"/>
            </a:pPr>
            <a:r>
              <a:rPr lang="en-US" sz="2800" kern="100" dirty="0">
                <a:effectLst/>
                <a:latin typeface="Times New Roman" panose="02020603050405020304" pitchFamily="18" charset="0"/>
                <a:ea typeface="Times New Roman" panose="02020603050405020304" pitchFamily="18" charset="0"/>
                <a:cs typeface="Lohit Devanagari"/>
              </a:rPr>
              <a:t>The </a:t>
            </a:r>
            <a:r>
              <a:rPr lang="en-US" sz="2800" b="1" kern="100" dirty="0">
                <a:effectLst/>
                <a:latin typeface="Times New Roman" panose="02020603050405020304" pitchFamily="18" charset="0"/>
                <a:ea typeface="Times New Roman" panose="02020603050405020304" pitchFamily="18" charset="0"/>
                <a:cs typeface="Lohit Devanagari"/>
              </a:rPr>
              <a:t>aim </a:t>
            </a:r>
            <a:r>
              <a:rPr lang="en-US" sz="2800" kern="100" dirty="0">
                <a:effectLst/>
                <a:latin typeface="Times New Roman" panose="02020603050405020304" pitchFamily="18" charset="0"/>
                <a:ea typeface="Times New Roman" panose="02020603050405020304" pitchFamily="18" charset="0"/>
                <a:cs typeface="Lohit Devanagari"/>
              </a:rPr>
              <a:t>is to</a:t>
            </a:r>
            <a:r>
              <a:rPr lang="en-US" sz="2800" b="1" kern="100" dirty="0">
                <a:effectLst/>
                <a:latin typeface="Times New Roman" panose="02020603050405020304" pitchFamily="18" charset="0"/>
                <a:ea typeface="Times New Roman" panose="02020603050405020304" pitchFamily="18" charset="0"/>
                <a:cs typeface="Lohit Devanagari"/>
              </a:rPr>
              <a:t> </a:t>
            </a:r>
            <a:r>
              <a:rPr lang="en-US" sz="2800" kern="100" dirty="0">
                <a:effectLst/>
                <a:latin typeface="Times New Roman" panose="02020603050405020304" pitchFamily="18" charset="0"/>
                <a:ea typeface="Times New Roman" panose="02020603050405020304" pitchFamily="18" charset="0"/>
                <a:cs typeface="Lohit Devanagari"/>
              </a:rPr>
              <a:t>create</a:t>
            </a:r>
            <a:r>
              <a:rPr lang="en-US" sz="2800" b="1" kern="100" dirty="0">
                <a:effectLst/>
                <a:latin typeface="Times New Roman" panose="02020603050405020304" pitchFamily="18" charset="0"/>
                <a:ea typeface="Times New Roman" panose="02020603050405020304" pitchFamily="18" charset="0"/>
                <a:cs typeface="Lohit Devanagari"/>
              </a:rPr>
              <a:t> </a:t>
            </a:r>
            <a:r>
              <a:rPr lang="en-US" sz="2800" kern="100" dirty="0">
                <a:effectLst/>
                <a:latin typeface="Times New Roman" panose="02020603050405020304" pitchFamily="18" charset="0"/>
                <a:ea typeface="Times New Roman" panose="02020603050405020304" pitchFamily="18" charset="0"/>
                <a:cs typeface="Lohit Devanagari"/>
              </a:rPr>
              <a:t>a</a:t>
            </a:r>
            <a:r>
              <a:rPr lang="en-US" sz="2800" b="1" kern="100" dirty="0">
                <a:effectLst/>
                <a:latin typeface="Times New Roman" panose="02020603050405020304" pitchFamily="18" charset="0"/>
                <a:ea typeface="Times New Roman" panose="02020603050405020304" pitchFamily="18" charset="0"/>
                <a:cs typeface="Lohit Devanagari"/>
              </a:rPr>
              <a:t> </a:t>
            </a:r>
            <a:r>
              <a:rPr lang="en-US" sz="2800" kern="100" dirty="0">
                <a:effectLst/>
                <a:latin typeface="Times New Roman" panose="02020603050405020304" pitchFamily="18" charset="0"/>
                <a:ea typeface="Times New Roman" panose="02020603050405020304" pitchFamily="18" charset="0"/>
                <a:cs typeface="Lohit Devanagari"/>
              </a:rPr>
              <a:t>bridge between the judiciary and litigants/advocates who do not have digital access/ IT tools by developing a one-stop solution for e-services. </a:t>
            </a:r>
          </a:p>
          <a:p>
            <a:pPr algn="just">
              <a:buFont typeface="Wingdings" panose="05000000000000000000" pitchFamily="2" charset="2"/>
              <a:buChar char="§"/>
            </a:pPr>
            <a:r>
              <a:rPr lang="en-US" sz="2800" kern="100" dirty="0">
                <a:effectLst/>
                <a:latin typeface="Times New Roman" panose="02020603050405020304" pitchFamily="18" charset="0"/>
                <a:ea typeface="Times New Roman" panose="02020603050405020304" pitchFamily="18" charset="0"/>
                <a:cs typeface="Lohit Devanagari"/>
              </a:rPr>
              <a:t>The </a:t>
            </a:r>
            <a:r>
              <a:rPr lang="en-US" sz="2800" b="1" kern="100" dirty="0">
                <a:effectLst/>
                <a:latin typeface="Times New Roman" panose="02020603050405020304" pitchFamily="18" charset="0"/>
                <a:ea typeface="Times New Roman" panose="02020603050405020304" pitchFamily="18" charset="0"/>
                <a:cs typeface="Lohit Devanagari"/>
              </a:rPr>
              <a:t>motto </a:t>
            </a:r>
            <a:r>
              <a:rPr lang="en-US" sz="2800" kern="100" dirty="0">
                <a:effectLst/>
                <a:latin typeface="Times New Roman" panose="02020603050405020304" pitchFamily="18" charset="0"/>
                <a:ea typeface="Times New Roman" panose="02020603050405020304" pitchFamily="18" charset="0"/>
                <a:cs typeface="Lohit Devanagari"/>
              </a:rPr>
              <a:t>is to provide access to justice to all and make available litigant centric information. </a:t>
            </a:r>
          </a:p>
          <a:p>
            <a:pPr algn="just">
              <a:buFont typeface="Wingdings" panose="05000000000000000000" pitchFamily="2" charset="2"/>
              <a:buChar char="§"/>
            </a:pPr>
            <a:r>
              <a:rPr lang="en-US" sz="2800" kern="100" dirty="0">
                <a:effectLst/>
                <a:latin typeface="Times New Roman" panose="02020603050405020304" pitchFamily="18" charset="0"/>
                <a:ea typeface="Times New Roman" panose="02020603050405020304" pitchFamily="18" charset="0"/>
                <a:cs typeface="Lohit Devanagari"/>
              </a:rPr>
              <a:t>The </a:t>
            </a:r>
            <a:r>
              <a:rPr lang="en-US" sz="2800" b="1" kern="100" dirty="0">
                <a:effectLst/>
                <a:latin typeface="Times New Roman" panose="02020603050405020304" pitchFamily="18" charset="0"/>
                <a:ea typeface="Times New Roman" panose="02020603050405020304" pitchFamily="18" charset="0"/>
                <a:cs typeface="Lohit Devanagari"/>
              </a:rPr>
              <a:t>mission</a:t>
            </a:r>
            <a:r>
              <a:rPr lang="en-US" sz="2800" kern="100" dirty="0">
                <a:effectLst/>
                <a:latin typeface="Times New Roman" panose="02020603050405020304" pitchFamily="18" charset="0"/>
                <a:ea typeface="Times New Roman" panose="02020603050405020304" pitchFamily="18" charset="0"/>
                <a:cs typeface="Lohit Devanagari"/>
              </a:rPr>
              <a:t> is to overcome the digital divide in accessing services of e-Committee.</a:t>
            </a:r>
            <a:endParaRPr lang="en-IN" sz="2800" kern="100" dirty="0">
              <a:effectLst/>
              <a:latin typeface="Liberation Serif"/>
              <a:ea typeface="Noto Serif CJK SC"/>
              <a:cs typeface="Lohit Devanagari"/>
            </a:endParaRPr>
          </a:p>
          <a:p>
            <a:endParaRPr lang="en-IN" dirty="0"/>
          </a:p>
        </p:txBody>
      </p:sp>
    </p:spTree>
    <p:extLst>
      <p:ext uri="{BB962C8B-B14F-4D97-AF65-F5344CB8AC3E}">
        <p14:creationId xmlns:p14="http://schemas.microsoft.com/office/powerpoint/2010/main" val="2938855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829B-C373-423A-B4FC-B27AB5B082DA}"/>
              </a:ext>
            </a:extLst>
          </p:cNvPr>
          <p:cNvSpPr>
            <a:spLocks noGrp="1"/>
          </p:cNvSpPr>
          <p:nvPr>
            <p:ph type="title"/>
          </p:nvPr>
        </p:nvSpPr>
        <p:spPr>
          <a:xfrm>
            <a:off x="1485485" y="75470"/>
            <a:ext cx="8911687" cy="1280890"/>
          </a:xfrm>
        </p:spPr>
        <p:txBody>
          <a:bodyPr/>
          <a:lstStyle/>
          <a:p>
            <a:r>
              <a:rPr lang="en-US" dirty="0"/>
              <a:t>Facilities at e-</a:t>
            </a:r>
            <a:r>
              <a:rPr lang="en-US" dirty="0" err="1"/>
              <a:t>Sewa</a:t>
            </a:r>
            <a:r>
              <a:rPr lang="en-US" dirty="0"/>
              <a:t> Kendra</a:t>
            </a:r>
            <a:endParaRPr lang="en-IN" dirty="0"/>
          </a:p>
        </p:txBody>
      </p:sp>
      <p:sp>
        <p:nvSpPr>
          <p:cNvPr id="3" name="Content Placeholder 2">
            <a:extLst>
              <a:ext uri="{FF2B5EF4-FFF2-40B4-BE49-F238E27FC236}">
                <a16:creationId xmlns:a16="http://schemas.microsoft.com/office/drawing/2014/main" id="{F75E1C8F-E334-40CF-9DE4-BE6CF231C5DC}"/>
              </a:ext>
            </a:extLst>
          </p:cNvPr>
          <p:cNvSpPr>
            <a:spLocks noGrp="1"/>
          </p:cNvSpPr>
          <p:nvPr>
            <p:ph idx="1"/>
          </p:nvPr>
        </p:nvSpPr>
        <p:spPr>
          <a:xfrm>
            <a:off x="883920" y="995680"/>
            <a:ext cx="10620692" cy="5618480"/>
          </a:xfrm>
        </p:spPr>
        <p:txBody>
          <a:bodyPr>
            <a:normAutofit/>
          </a:bodyPr>
          <a:lstStyle/>
          <a:p>
            <a:pPr marL="800460" lvl="1" indent="-342900" algn="just">
              <a:lnSpc>
                <a:spcPct val="150000"/>
              </a:lnSpc>
              <a:spcBef>
                <a:spcPts val="519"/>
              </a:spcBef>
              <a:buClr>
                <a:srgbClr val="2A4F1C"/>
              </a:buClr>
              <a:buSzPct val="85000"/>
              <a:buFont typeface="Wingdings" panose="05000000000000000000" pitchFamily="2" charset="2"/>
              <a:buChar char="v"/>
            </a:pPr>
            <a:r>
              <a:rPr lang="en-US" sz="2200" b="0" strike="noStrike" spc="-1" dirty="0">
                <a:solidFill>
                  <a:srgbClr val="000000"/>
                </a:solidFill>
                <a:latin typeface="Times New Roman" panose="02020603050405020304" pitchFamily="18" charset="0"/>
                <a:cs typeface="Times New Roman" panose="02020603050405020304" pitchFamily="18" charset="0"/>
              </a:rPr>
              <a:t>Handling inquiries about case status, next date of hearing, cause list, Judgment/Orders.</a:t>
            </a:r>
          </a:p>
          <a:p>
            <a:pPr marL="800460" lvl="1" indent="-342900" algn="just">
              <a:lnSpc>
                <a:spcPct val="150000"/>
              </a:lnSpc>
              <a:spcBef>
                <a:spcPts val="519"/>
              </a:spcBef>
              <a:buClr>
                <a:srgbClr val="2A4F1C"/>
              </a:buClr>
              <a:buSzPct val="85000"/>
              <a:buFont typeface="Wingdings" panose="05000000000000000000" pitchFamily="2" charset="2"/>
              <a:buChar char="v"/>
            </a:pPr>
            <a:r>
              <a:rPr lang="en-US" sz="2200" b="0" strike="noStrike" spc="-1" dirty="0">
                <a:solidFill>
                  <a:srgbClr val="000000"/>
                </a:solidFill>
                <a:latin typeface="Times New Roman" panose="02020603050405020304" pitchFamily="18" charset="0"/>
                <a:cs typeface="Times New Roman" panose="02020603050405020304" pitchFamily="18" charset="0"/>
              </a:rPr>
              <a:t>Facilitate online Applications for certified copies.</a:t>
            </a:r>
          </a:p>
          <a:p>
            <a:pPr marL="800460" lvl="1" indent="-342900" algn="just">
              <a:lnSpc>
                <a:spcPct val="150000"/>
              </a:lnSpc>
              <a:spcBef>
                <a:spcPts val="519"/>
              </a:spcBef>
              <a:buClr>
                <a:srgbClr val="2A4F1C"/>
              </a:buClr>
              <a:buSzPct val="85000"/>
              <a:buFont typeface="Wingdings" panose="05000000000000000000" pitchFamily="2" charset="2"/>
              <a:buChar char="v"/>
            </a:pPr>
            <a:r>
              <a:rPr lang="en-US" sz="2200" b="0" strike="noStrike" spc="-1" dirty="0">
                <a:solidFill>
                  <a:srgbClr val="000000"/>
                </a:solidFill>
                <a:latin typeface="Times New Roman" panose="02020603050405020304" pitchFamily="18" charset="0"/>
                <a:cs typeface="Times New Roman" panose="02020603050405020304" pitchFamily="18" charset="0"/>
              </a:rPr>
              <a:t>Facilitate e-Filing.</a:t>
            </a:r>
          </a:p>
          <a:p>
            <a:pPr marL="800460" lvl="1" indent="-342900" algn="just">
              <a:lnSpc>
                <a:spcPct val="150000"/>
              </a:lnSpc>
              <a:spcBef>
                <a:spcPts val="519"/>
              </a:spcBef>
              <a:buClr>
                <a:srgbClr val="2A4F1C"/>
              </a:buClr>
              <a:buSzPct val="85000"/>
              <a:buFont typeface="Wingdings" panose="05000000000000000000" pitchFamily="2" charset="2"/>
              <a:buChar char="v"/>
            </a:pPr>
            <a:r>
              <a:rPr lang="en-US" sz="2200" b="0" strike="noStrike" spc="-1" dirty="0">
                <a:solidFill>
                  <a:srgbClr val="000000"/>
                </a:solidFill>
                <a:latin typeface="Times New Roman" panose="02020603050405020304" pitchFamily="18" charset="0"/>
                <a:cs typeface="Times New Roman" panose="02020603050405020304" pitchFamily="18" charset="0"/>
              </a:rPr>
              <a:t>Facilitate scanning of hard copies of  petitions, appending eSignatures, uploading them into CIS.</a:t>
            </a:r>
          </a:p>
          <a:p>
            <a:pPr marL="800460" lvl="1" indent="-342900" algn="just">
              <a:lnSpc>
                <a:spcPct val="150000"/>
              </a:lnSpc>
              <a:spcBef>
                <a:spcPts val="519"/>
              </a:spcBef>
              <a:buClr>
                <a:srgbClr val="2A4F1C"/>
              </a:buClr>
              <a:buSzPct val="85000"/>
              <a:buFont typeface="Wingdings" panose="05000000000000000000" pitchFamily="2" charset="2"/>
              <a:buChar char="v"/>
            </a:pPr>
            <a:r>
              <a:rPr lang="en-US" sz="2200" b="0" strike="noStrike" spc="-1" dirty="0">
                <a:solidFill>
                  <a:srgbClr val="000000"/>
                </a:solidFill>
                <a:latin typeface="Times New Roman" panose="02020603050405020304" pitchFamily="18" charset="0"/>
                <a:cs typeface="Times New Roman" panose="02020603050405020304" pitchFamily="18" charset="0"/>
              </a:rPr>
              <a:t>To assist in on line purchase of e-Stamp papers/e-Payments.</a:t>
            </a:r>
          </a:p>
          <a:p>
            <a:pPr marL="800460" lvl="1" indent="-342900" algn="just">
              <a:lnSpc>
                <a:spcPct val="150000"/>
              </a:lnSpc>
              <a:spcBef>
                <a:spcPts val="519"/>
              </a:spcBef>
              <a:buClr>
                <a:srgbClr val="2A4F1C"/>
              </a:buClr>
              <a:buSzPct val="85000"/>
              <a:buFont typeface="Wingdings" panose="05000000000000000000" pitchFamily="2" charset="2"/>
              <a:buChar char="v"/>
            </a:pPr>
            <a:r>
              <a:rPr lang="en-US" sz="2200" b="0" strike="noStrike" spc="-1" dirty="0">
                <a:solidFill>
                  <a:srgbClr val="000000"/>
                </a:solidFill>
                <a:latin typeface="Times New Roman" panose="02020603050405020304" pitchFamily="18" charset="0"/>
                <a:cs typeface="Times New Roman" panose="02020603050405020304" pitchFamily="18" charset="0"/>
              </a:rPr>
              <a:t>Facilitate disposal of traffic challans in virtual Courts and online compounding of traffic challans and other petty offences.</a:t>
            </a:r>
          </a:p>
          <a:p>
            <a:pPr marL="800460" lvl="1" indent="-342900" algn="just">
              <a:lnSpc>
                <a:spcPct val="150000"/>
              </a:lnSpc>
              <a:spcBef>
                <a:spcPts val="519"/>
              </a:spcBef>
              <a:buClr>
                <a:srgbClr val="2A4F1C"/>
              </a:buClr>
              <a:buSzPct val="85000"/>
              <a:buFont typeface="Wingdings" panose="05000000000000000000" pitchFamily="2" charset="2"/>
              <a:buChar char="v"/>
            </a:pPr>
            <a:r>
              <a:rPr lang="en-US" sz="2200" b="0" strike="noStrike" spc="-1" dirty="0">
                <a:solidFill>
                  <a:srgbClr val="000000"/>
                </a:solidFill>
                <a:latin typeface="Times New Roman" panose="02020603050405020304" pitchFamily="18" charset="0"/>
                <a:cs typeface="Times New Roman" panose="02020603050405020304" pitchFamily="18" charset="0"/>
              </a:rPr>
              <a:t>Explain the method of arranging and holding a video conference court hearing.</a:t>
            </a:r>
          </a:p>
          <a:p>
            <a:endParaRPr lang="en-IN" dirty="0"/>
          </a:p>
        </p:txBody>
      </p:sp>
    </p:spTree>
    <p:extLst>
      <p:ext uri="{BB962C8B-B14F-4D97-AF65-F5344CB8AC3E}">
        <p14:creationId xmlns:p14="http://schemas.microsoft.com/office/powerpoint/2010/main" val="1721525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2A864E-7E96-49E9-B7CB-500F3D3DD762}"/>
              </a:ext>
            </a:extLst>
          </p:cNvPr>
          <p:cNvSpPr>
            <a:spLocks noGrp="1"/>
          </p:cNvSpPr>
          <p:nvPr>
            <p:ph type="title"/>
          </p:nvPr>
        </p:nvSpPr>
        <p:spPr>
          <a:xfrm>
            <a:off x="1290321" y="75469"/>
            <a:ext cx="4179570" cy="1264233"/>
          </a:xfrm>
        </p:spPr>
        <p:txBody>
          <a:bodyPr>
            <a:normAutofit fontScale="90000"/>
          </a:bodyPr>
          <a:lstStyle/>
          <a:p>
            <a:r>
              <a:rPr lang="en-US" u="sng" dirty="0"/>
              <a:t>Virtual Court</a:t>
            </a:r>
            <a:br>
              <a:rPr lang="en-US" u="sng" dirty="0"/>
            </a:br>
            <a:r>
              <a:rPr lang="en-US" sz="2200" u="sng" dirty="0"/>
              <a:t>16 court establishments across 12 States</a:t>
            </a:r>
            <a:br>
              <a:rPr lang="en-US" u="sng" dirty="0"/>
            </a:br>
            <a:endParaRPr lang="en-IN" u="sng" dirty="0"/>
          </a:p>
        </p:txBody>
      </p:sp>
      <p:sp>
        <p:nvSpPr>
          <p:cNvPr id="6" name="Content Placeholder 5">
            <a:extLst>
              <a:ext uri="{FF2B5EF4-FFF2-40B4-BE49-F238E27FC236}">
                <a16:creationId xmlns:a16="http://schemas.microsoft.com/office/drawing/2014/main" id="{E8353088-C76E-4E8F-A4C3-5F7A72F69354}"/>
              </a:ext>
            </a:extLst>
          </p:cNvPr>
          <p:cNvSpPr>
            <a:spLocks noGrp="1"/>
          </p:cNvSpPr>
          <p:nvPr>
            <p:ph sz="half" idx="2"/>
          </p:nvPr>
        </p:nvSpPr>
        <p:spPr>
          <a:xfrm>
            <a:off x="5801360" y="619760"/>
            <a:ext cx="5703251" cy="5791200"/>
          </a:xfrm>
        </p:spPr>
        <p:txBody>
          <a:bodyPr>
            <a:normAutofit lnSpcReduction="10000"/>
          </a:bodyPr>
          <a:lstStyle/>
          <a:p>
            <a:pPr algn="just">
              <a:buFont typeface="Wingdings" panose="05000000000000000000" pitchFamily="2" charset="2"/>
              <a:buChar char="q"/>
            </a:pPr>
            <a:r>
              <a:rPr lang="en-GB" sz="3000" dirty="0">
                <a:solidFill>
                  <a:srgbClr val="000000"/>
                </a:solidFill>
                <a:effectLst/>
                <a:latin typeface="Times New Roman" panose="02020603050405020304" pitchFamily="18" charset="0"/>
                <a:ea typeface="Noto Serif CJK SC"/>
                <a:cs typeface="Times New Roman" panose="02020603050405020304" pitchFamily="18" charset="0"/>
              </a:rPr>
              <a:t>Virtual Courts enables the public to get their traffic challans disposed of from the convenience of their home.</a:t>
            </a:r>
          </a:p>
          <a:p>
            <a:pPr algn="just">
              <a:buFont typeface="Wingdings" panose="05000000000000000000" pitchFamily="2" charset="2"/>
              <a:buChar char="q"/>
            </a:pPr>
            <a:r>
              <a:rPr lang="en-GB" sz="3000" dirty="0">
                <a:solidFill>
                  <a:srgbClr val="000000"/>
                </a:solidFill>
                <a:effectLst/>
                <a:latin typeface="Times New Roman" panose="02020603050405020304" pitchFamily="18" charset="0"/>
                <a:ea typeface="Noto Serif CJK SC"/>
                <a:cs typeface="Times New Roman" panose="02020603050405020304" pitchFamily="18" charset="0"/>
              </a:rPr>
              <a:t>It eliminates the presence of a litigant or a lawyer in court premises through online adjudication.</a:t>
            </a:r>
          </a:p>
          <a:p>
            <a:pPr algn="just">
              <a:buFont typeface="Wingdings" panose="05000000000000000000" pitchFamily="2" charset="2"/>
              <a:buChar char="q"/>
            </a:pPr>
            <a:r>
              <a:rPr lang="en-US" sz="3000" dirty="0">
                <a:latin typeface="Times New Roman" panose="02020603050405020304" pitchFamily="18" charset="0"/>
                <a:cs typeface="Times New Roman" panose="02020603050405020304" pitchFamily="18" charset="0"/>
              </a:rPr>
              <a:t>As of 24</a:t>
            </a:r>
            <a:r>
              <a:rPr lang="en-US" sz="3000" baseline="30000" dirty="0">
                <a:latin typeface="Times New Roman" panose="02020603050405020304" pitchFamily="18" charset="0"/>
                <a:cs typeface="Times New Roman" panose="02020603050405020304" pitchFamily="18" charset="0"/>
              </a:rPr>
              <a:t>th</a:t>
            </a:r>
            <a:r>
              <a:rPr lang="en-US" sz="3000" dirty="0">
                <a:latin typeface="Times New Roman" panose="02020603050405020304" pitchFamily="18" charset="0"/>
                <a:cs typeface="Times New Roman" panose="02020603050405020304" pitchFamily="18" charset="0"/>
              </a:rPr>
              <a:t> September 2021, fine has been paid in 17,05,912  cases and a total fine of more than Rs.180.63 crores has been collected.</a:t>
            </a:r>
            <a:endParaRPr lang="en-IN" sz="3000" dirty="0">
              <a:latin typeface="Times New Roman" panose="02020603050405020304" pitchFamily="18" charset="0"/>
              <a:cs typeface="Times New Roman" panose="02020603050405020304" pitchFamily="18" charset="0"/>
            </a:endParaRPr>
          </a:p>
          <a:p>
            <a:endParaRPr lang="en-IN" dirty="0"/>
          </a:p>
        </p:txBody>
      </p:sp>
      <p:pic>
        <p:nvPicPr>
          <p:cNvPr id="11" name="Picture 5">
            <a:extLst>
              <a:ext uri="{FF2B5EF4-FFF2-40B4-BE49-F238E27FC236}">
                <a16:creationId xmlns:a16="http://schemas.microsoft.com/office/drawing/2014/main" id="{06FD558D-25B4-4847-A275-B2A72C48900D}"/>
              </a:ext>
            </a:extLst>
          </p:cNvPr>
          <p:cNvPicPr>
            <a:picLocks noGrp="1"/>
          </p:cNvPicPr>
          <p:nvPr>
            <p:ph sz="half" idx="1"/>
          </p:nvPr>
        </p:nvPicPr>
        <p:blipFill>
          <a:blip r:embed="rId2"/>
          <a:stretch/>
        </p:blipFill>
        <p:spPr>
          <a:xfrm>
            <a:off x="946298" y="1339702"/>
            <a:ext cx="4523593" cy="4924529"/>
          </a:xfrm>
          <a:prstGeom prst="rect">
            <a:avLst/>
          </a:prstGeom>
          <a:ln w="38160" cap="sq">
            <a:solidFill>
              <a:srgbClr val="000000"/>
            </a:solidFill>
            <a:miter/>
          </a:ln>
          <a:effectLst>
            <a:outerShdw blurRad="50800" dist="37674" dir="2700000" algn="tl" rotWithShape="0">
              <a:srgbClr val="000000">
                <a:alpha val="43000"/>
              </a:srgbClr>
            </a:outerShdw>
          </a:effectLst>
        </p:spPr>
      </p:pic>
    </p:spTree>
    <p:extLst>
      <p:ext uri="{BB962C8B-B14F-4D97-AF65-F5344CB8AC3E}">
        <p14:creationId xmlns:p14="http://schemas.microsoft.com/office/powerpoint/2010/main" val="3864410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86ADC0-6FB8-4CA1-9FC8-4DE156B804DC}"/>
              </a:ext>
            </a:extLst>
          </p:cNvPr>
          <p:cNvSpPr>
            <a:spLocks noGrp="1"/>
          </p:cNvSpPr>
          <p:nvPr>
            <p:ph type="title"/>
          </p:nvPr>
        </p:nvSpPr>
        <p:spPr>
          <a:xfrm>
            <a:off x="1323023" y="75470"/>
            <a:ext cx="8911687" cy="798290"/>
          </a:xfrm>
        </p:spPr>
        <p:txBody>
          <a:bodyPr/>
          <a:lstStyle/>
          <a:p>
            <a:r>
              <a:rPr lang="en-US" u="sng" dirty="0"/>
              <a:t>E - PAYMENT</a:t>
            </a:r>
            <a:endParaRPr lang="en-IN" u="sng" dirty="0"/>
          </a:p>
        </p:txBody>
      </p:sp>
      <p:sp>
        <p:nvSpPr>
          <p:cNvPr id="6" name="Content Placeholder 5">
            <a:extLst>
              <a:ext uri="{FF2B5EF4-FFF2-40B4-BE49-F238E27FC236}">
                <a16:creationId xmlns:a16="http://schemas.microsoft.com/office/drawing/2014/main" id="{AFA90B4E-A32A-47CC-9312-20E415CE0190}"/>
              </a:ext>
            </a:extLst>
          </p:cNvPr>
          <p:cNvSpPr>
            <a:spLocks noGrp="1"/>
          </p:cNvSpPr>
          <p:nvPr>
            <p:ph sz="half" idx="2"/>
          </p:nvPr>
        </p:nvSpPr>
        <p:spPr>
          <a:xfrm>
            <a:off x="5252720" y="680720"/>
            <a:ext cx="6705600" cy="5770880"/>
          </a:xfrm>
        </p:spPr>
        <p:txBody>
          <a:bodyPr/>
          <a:lstStyle/>
          <a:p>
            <a:pPr algn="just">
              <a:buFont typeface="Wingdings" panose="05000000000000000000" pitchFamily="2" charset="2"/>
              <a:buChar char="q"/>
            </a:pPr>
            <a:r>
              <a:rPr lang="en-US" sz="3200" kern="100" dirty="0">
                <a:solidFill>
                  <a:srgbClr val="000000"/>
                </a:solidFill>
                <a:effectLst/>
                <a:latin typeface="Times New Roman" panose="02020603050405020304" pitchFamily="18" charset="0"/>
                <a:ea typeface="Noto Serif CJK SC"/>
                <a:cs typeface="Times New Roman" panose="02020603050405020304" pitchFamily="18" charset="0"/>
              </a:rPr>
              <a:t>Online payment of court fees, fines, penalty</a:t>
            </a:r>
            <a:r>
              <a:rPr lang="en-US" sz="3200" kern="100" dirty="0">
                <a:solidFill>
                  <a:srgbClr val="000000"/>
                </a:solidFill>
                <a:effectLst/>
                <a:latin typeface="Times New Roman" panose="02020603050405020304" pitchFamily="18" charset="0"/>
                <a:ea typeface="DejaVu Sans"/>
                <a:cs typeface="Times New Roman" panose="02020603050405020304" pitchFamily="18" charset="0"/>
              </a:rPr>
              <a:t> and</a:t>
            </a:r>
            <a:r>
              <a:rPr lang="en-US" sz="3200" kern="100" dirty="0">
                <a:solidFill>
                  <a:srgbClr val="000000"/>
                </a:solidFill>
                <a:effectLst/>
                <a:latin typeface="Times New Roman" panose="02020603050405020304" pitchFamily="18" charset="0"/>
                <a:ea typeface="Noto Serif CJK SC"/>
                <a:cs typeface="Times New Roman" panose="02020603050405020304" pitchFamily="18" charset="0"/>
              </a:rPr>
              <a:t> judicial deposits through an e-Payment link. </a:t>
            </a:r>
          </a:p>
          <a:p>
            <a:pPr algn="just">
              <a:buFont typeface="Wingdings" panose="05000000000000000000" pitchFamily="2" charset="2"/>
              <a:buChar char="q"/>
            </a:pPr>
            <a:r>
              <a:rPr lang="en-US" sz="3200" kern="100" dirty="0">
                <a:solidFill>
                  <a:srgbClr val="000000"/>
                </a:solidFill>
                <a:effectLst/>
                <a:latin typeface="Times New Roman" panose="02020603050405020304" pitchFamily="18" charset="0"/>
                <a:ea typeface="Noto Serif CJK SC"/>
                <a:cs typeface="Times New Roman" panose="02020603050405020304" pitchFamily="18" charset="0"/>
              </a:rPr>
              <a:t>Citizens can now make payments online using this portal, eliminating the use of stamps, cheques and cash. </a:t>
            </a:r>
          </a:p>
          <a:p>
            <a:pPr algn="just">
              <a:buFont typeface="Wingdings" panose="05000000000000000000" pitchFamily="2" charset="2"/>
              <a:buChar char="q"/>
            </a:pPr>
            <a:r>
              <a:rPr lang="en-US" sz="3200" kern="100" dirty="0">
                <a:solidFill>
                  <a:srgbClr val="000000"/>
                </a:solidFill>
                <a:effectLst/>
                <a:latin typeface="Times New Roman" panose="02020603050405020304" pitchFamily="18" charset="0"/>
                <a:ea typeface="Noto Serif CJK SC"/>
                <a:cs typeface="Times New Roman" panose="02020603050405020304" pitchFamily="18" charset="0"/>
              </a:rPr>
              <a:t>e-Payment portal is integrated with state-specific vendors like SBI </a:t>
            </a:r>
            <a:r>
              <a:rPr lang="en-US" sz="3200" kern="100" dirty="0" err="1">
                <a:solidFill>
                  <a:srgbClr val="000000"/>
                </a:solidFill>
                <a:effectLst/>
                <a:latin typeface="Times New Roman" panose="02020603050405020304" pitchFamily="18" charset="0"/>
                <a:ea typeface="Noto Serif CJK SC"/>
                <a:cs typeface="Times New Roman" panose="02020603050405020304" pitchFamily="18" charset="0"/>
              </a:rPr>
              <a:t>ePay</a:t>
            </a:r>
            <a:r>
              <a:rPr lang="en-US" sz="3200" kern="100" dirty="0">
                <a:solidFill>
                  <a:srgbClr val="000000"/>
                </a:solidFill>
                <a:effectLst/>
                <a:latin typeface="Times New Roman" panose="02020603050405020304" pitchFamily="18" charset="0"/>
                <a:ea typeface="Noto Serif CJK SC"/>
                <a:cs typeface="Times New Roman" panose="02020603050405020304" pitchFamily="18" charset="0"/>
              </a:rPr>
              <a:t>, GRAS, e-GRAS, </a:t>
            </a:r>
            <a:r>
              <a:rPr lang="en-US" sz="3200" kern="100" dirty="0" err="1">
                <a:solidFill>
                  <a:srgbClr val="000000"/>
                </a:solidFill>
                <a:effectLst/>
                <a:latin typeface="Times New Roman" panose="02020603050405020304" pitchFamily="18" charset="0"/>
                <a:ea typeface="Noto Serif CJK SC"/>
                <a:cs typeface="Times New Roman" panose="02020603050405020304" pitchFamily="18" charset="0"/>
              </a:rPr>
              <a:t>JeGRAS</a:t>
            </a:r>
            <a:r>
              <a:rPr lang="en-US" sz="3200" kern="100" dirty="0">
                <a:solidFill>
                  <a:srgbClr val="000000"/>
                </a:solidFill>
                <a:effectLst/>
                <a:latin typeface="Times New Roman" panose="02020603050405020304" pitchFamily="18" charset="0"/>
                <a:ea typeface="Noto Serif CJK SC"/>
                <a:cs typeface="Times New Roman" panose="02020603050405020304" pitchFamily="18" charset="0"/>
              </a:rPr>
              <a:t> and </a:t>
            </a:r>
            <a:r>
              <a:rPr lang="en-US" sz="3200" kern="100" dirty="0" err="1">
                <a:solidFill>
                  <a:srgbClr val="000000"/>
                </a:solidFill>
                <a:effectLst/>
                <a:latin typeface="Times New Roman" panose="02020603050405020304" pitchFamily="18" charset="0"/>
                <a:ea typeface="Noto Serif CJK SC"/>
                <a:cs typeface="Times New Roman" panose="02020603050405020304" pitchFamily="18" charset="0"/>
              </a:rPr>
              <a:t>Himkosh</a:t>
            </a:r>
            <a:r>
              <a:rPr lang="en-US" sz="2800" kern="100" dirty="0">
                <a:solidFill>
                  <a:srgbClr val="000000"/>
                </a:solidFill>
                <a:effectLst/>
                <a:latin typeface="Century Gothic" panose="020B0502020202020204" pitchFamily="34" charset="0"/>
                <a:ea typeface="Noto Serif CJK SC"/>
                <a:cs typeface="Lohit Devanagari"/>
              </a:rPr>
              <a:t>. </a:t>
            </a:r>
            <a:endParaRPr lang="en-IN" sz="2800" kern="100" dirty="0">
              <a:effectLst/>
              <a:latin typeface="Century Gothic" panose="020B0502020202020204" pitchFamily="34" charset="0"/>
              <a:ea typeface="Noto Serif CJK SC"/>
              <a:cs typeface="Lohit Devanagari"/>
            </a:endParaRPr>
          </a:p>
          <a:p>
            <a:endParaRPr lang="en-IN" dirty="0"/>
          </a:p>
        </p:txBody>
      </p:sp>
      <p:pic>
        <p:nvPicPr>
          <p:cNvPr id="7" name="Picture 1">
            <a:extLst>
              <a:ext uri="{FF2B5EF4-FFF2-40B4-BE49-F238E27FC236}">
                <a16:creationId xmlns:a16="http://schemas.microsoft.com/office/drawing/2014/main" id="{07CF928E-0AE7-4904-B18A-0D394342327F}"/>
              </a:ext>
            </a:extLst>
          </p:cNvPr>
          <p:cNvPicPr>
            <a:picLocks noGrp="1"/>
          </p:cNvPicPr>
          <p:nvPr>
            <p:ph sz="half" idx="1"/>
          </p:nvPr>
        </p:nvPicPr>
        <p:blipFill>
          <a:blip r:embed="rId2"/>
          <a:stretch/>
        </p:blipFill>
        <p:spPr>
          <a:xfrm>
            <a:off x="886143" y="1349342"/>
            <a:ext cx="4096067" cy="3777622"/>
          </a:xfrm>
          <a:prstGeom prst="rect">
            <a:avLst/>
          </a:prstGeom>
          <a:ln w="38160" cap="sq">
            <a:solidFill>
              <a:srgbClr val="000000"/>
            </a:solidFill>
            <a:miter/>
          </a:ln>
          <a:effectLst>
            <a:outerShdw blurRad="50800" dist="37674" dir="2700000" algn="tl" rotWithShape="0">
              <a:srgbClr val="000000">
                <a:alpha val="43000"/>
              </a:srgbClr>
            </a:outerShdw>
          </a:effectLst>
        </p:spPr>
      </p:pic>
    </p:spTree>
    <p:extLst>
      <p:ext uri="{BB962C8B-B14F-4D97-AF65-F5344CB8AC3E}">
        <p14:creationId xmlns:p14="http://schemas.microsoft.com/office/powerpoint/2010/main" val="148561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4EF4E04-5F08-4344-9482-CADF51468984}"/>
              </a:ext>
            </a:extLst>
          </p:cNvPr>
          <p:cNvSpPr>
            <a:spLocks noGrp="1"/>
          </p:cNvSpPr>
          <p:nvPr>
            <p:ph type="title"/>
          </p:nvPr>
        </p:nvSpPr>
        <p:spPr>
          <a:xfrm>
            <a:off x="553720" y="116110"/>
            <a:ext cx="11084560" cy="696690"/>
          </a:xfrm>
        </p:spPr>
        <p:txBody>
          <a:bodyPr>
            <a:normAutofit/>
          </a:bodyPr>
          <a:lstStyle/>
          <a:p>
            <a:r>
              <a:rPr lang="en-US" sz="2800" dirty="0"/>
              <a:t>National Service and Tracking Electronic Service (</a:t>
            </a:r>
            <a:r>
              <a:rPr lang="en-US" sz="2800" b="1" dirty="0"/>
              <a:t>NSTEP</a:t>
            </a:r>
            <a:r>
              <a:rPr lang="en-US" sz="2800" dirty="0"/>
              <a:t>)</a:t>
            </a:r>
            <a:endParaRPr lang="en-IN" sz="2800" dirty="0"/>
          </a:p>
        </p:txBody>
      </p:sp>
      <p:sp>
        <p:nvSpPr>
          <p:cNvPr id="11" name="Content Placeholder 10">
            <a:extLst>
              <a:ext uri="{FF2B5EF4-FFF2-40B4-BE49-F238E27FC236}">
                <a16:creationId xmlns:a16="http://schemas.microsoft.com/office/drawing/2014/main" id="{DF307B94-1F82-407E-AD1F-DCAD67AA5AEE}"/>
              </a:ext>
            </a:extLst>
          </p:cNvPr>
          <p:cNvSpPr>
            <a:spLocks noGrp="1"/>
          </p:cNvSpPr>
          <p:nvPr>
            <p:ph sz="half" idx="2"/>
          </p:nvPr>
        </p:nvSpPr>
        <p:spPr>
          <a:xfrm>
            <a:off x="5422906" y="1270000"/>
            <a:ext cx="6647173" cy="5171440"/>
          </a:xfrm>
        </p:spPr>
        <p:txBody>
          <a:bodyPr/>
          <a:lstStyle/>
          <a:p>
            <a:pPr algn="just">
              <a:buFont typeface="Wingdings" panose="05000000000000000000" pitchFamily="2" charset="2"/>
              <a:buChar char="q"/>
            </a:pPr>
            <a:r>
              <a:rPr lang="en-US" sz="3200" dirty="0">
                <a:solidFill>
                  <a:srgbClr val="000000"/>
                </a:solidFill>
                <a:effectLst/>
                <a:latin typeface="Times New Roman" panose="02020603050405020304" pitchFamily="18" charset="0"/>
                <a:ea typeface="Noto Serif CJK SC"/>
                <a:cs typeface="Times New Roman" panose="02020603050405020304" pitchFamily="18" charset="0"/>
              </a:rPr>
              <a:t>The e-Committee has digitized the delivery of processes through NSTEP. </a:t>
            </a:r>
          </a:p>
          <a:p>
            <a:pPr algn="just">
              <a:buFont typeface="Wingdings" panose="05000000000000000000" pitchFamily="2" charset="2"/>
              <a:buChar char="q"/>
            </a:pPr>
            <a:r>
              <a:rPr lang="en-US" sz="3200" dirty="0">
                <a:solidFill>
                  <a:srgbClr val="000000"/>
                </a:solidFill>
                <a:effectLst/>
                <a:latin typeface="Times New Roman" panose="02020603050405020304" pitchFamily="18" charset="0"/>
                <a:ea typeface="Noto Serif CJK SC"/>
                <a:cs typeface="Times New Roman" panose="02020603050405020304" pitchFamily="18" charset="0"/>
              </a:rPr>
              <a:t>It </a:t>
            </a:r>
            <a:r>
              <a:rPr lang="en-GB" sz="3200" dirty="0">
                <a:effectLst/>
                <a:latin typeface="Times New Roman" panose="02020603050405020304" pitchFamily="18" charset="0"/>
                <a:ea typeface="Noto Serif CJK SC"/>
                <a:cs typeface="Times New Roman" panose="02020603050405020304" pitchFamily="18" charset="0"/>
              </a:rPr>
              <a:t>consists of a centralised process service tracking application and a mobile app for bailiffs/process servers. NSTEP is used for the speedy delivery of processes and reducing inordinate delays in process serving.</a:t>
            </a:r>
            <a:endParaRPr lang="en-IN" sz="3200" dirty="0">
              <a:latin typeface="Times New Roman" panose="02020603050405020304" pitchFamily="18" charset="0"/>
              <a:cs typeface="Times New Roman" panose="02020603050405020304" pitchFamily="18" charset="0"/>
            </a:endParaRPr>
          </a:p>
          <a:p>
            <a:endParaRPr lang="en-IN" dirty="0"/>
          </a:p>
        </p:txBody>
      </p:sp>
      <p:pic>
        <p:nvPicPr>
          <p:cNvPr id="12" name="Picture 1">
            <a:extLst>
              <a:ext uri="{FF2B5EF4-FFF2-40B4-BE49-F238E27FC236}">
                <a16:creationId xmlns:a16="http://schemas.microsoft.com/office/drawing/2014/main" id="{DB7428CA-C2CD-4806-B9CA-4DD030641CF0}"/>
              </a:ext>
            </a:extLst>
          </p:cNvPr>
          <p:cNvPicPr>
            <a:picLocks noGrp="1"/>
          </p:cNvPicPr>
          <p:nvPr>
            <p:ph sz="half" idx="1"/>
          </p:nvPr>
        </p:nvPicPr>
        <p:blipFill>
          <a:blip r:embed="rId2"/>
          <a:stretch/>
        </p:blipFill>
        <p:spPr>
          <a:xfrm>
            <a:off x="447040" y="1442720"/>
            <a:ext cx="4866640" cy="4175760"/>
          </a:xfrm>
          <a:prstGeom prst="rect">
            <a:avLst/>
          </a:prstGeom>
          <a:ln w="38160" cap="sq">
            <a:solidFill>
              <a:srgbClr val="000000"/>
            </a:solidFill>
            <a:miter/>
          </a:ln>
          <a:effectLst>
            <a:outerShdw blurRad="50800" dist="37674" dir="2700000" algn="tl" rotWithShape="0">
              <a:srgbClr val="000000">
                <a:alpha val="43000"/>
              </a:srgbClr>
            </a:outerShdw>
          </a:effectLst>
        </p:spPr>
      </p:pic>
    </p:spTree>
    <p:extLst>
      <p:ext uri="{BB962C8B-B14F-4D97-AF65-F5344CB8AC3E}">
        <p14:creationId xmlns:p14="http://schemas.microsoft.com/office/powerpoint/2010/main" val="2719092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8D98F-8636-420E-9387-3D848BE513EE}"/>
              </a:ext>
            </a:extLst>
          </p:cNvPr>
          <p:cNvSpPr>
            <a:spLocks noGrp="1"/>
          </p:cNvSpPr>
          <p:nvPr>
            <p:ph type="title"/>
          </p:nvPr>
        </p:nvSpPr>
        <p:spPr>
          <a:xfrm>
            <a:off x="1442720" y="136430"/>
            <a:ext cx="10312400" cy="1280890"/>
          </a:xfrm>
        </p:spPr>
        <p:txBody>
          <a:bodyPr/>
          <a:lstStyle/>
          <a:p>
            <a:r>
              <a:rPr lang="en-US" u="sng" dirty="0"/>
              <a:t>Inter-Operable Criminal Justice System ( ICJS)</a:t>
            </a:r>
            <a:endParaRPr lang="en-IN" u="sng" dirty="0"/>
          </a:p>
        </p:txBody>
      </p:sp>
      <p:sp>
        <p:nvSpPr>
          <p:cNvPr id="3" name="Content Placeholder 2">
            <a:extLst>
              <a:ext uri="{FF2B5EF4-FFF2-40B4-BE49-F238E27FC236}">
                <a16:creationId xmlns:a16="http://schemas.microsoft.com/office/drawing/2014/main" id="{9C53623D-F0A3-4A92-A56C-5CDDBD02D791}"/>
              </a:ext>
            </a:extLst>
          </p:cNvPr>
          <p:cNvSpPr>
            <a:spLocks noGrp="1"/>
          </p:cNvSpPr>
          <p:nvPr>
            <p:ph idx="1"/>
          </p:nvPr>
        </p:nvSpPr>
        <p:spPr>
          <a:xfrm>
            <a:off x="1442720" y="1036320"/>
            <a:ext cx="10061892" cy="4874902"/>
          </a:xfrm>
        </p:spPr>
        <p:txBody>
          <a:bodyPr/>
          <a:lstStyle/>
          <a:p>
            <a:pPr algn="just">
              <a:buFont typeface="Wingdings" panose="05000000000000000000" pitchFamily="2" charset="2"/>
              <a:buChar char="§"/>
            </a:pPr>
            <a:r>
              <a:rPr lang="en-US" sz="3000" kern="100" dirty="0">
                <a:solidFill>
                  <a:srgbClr val="000000"/>
                </a:solidFill>
                <a:effectLst/>
                <a:latin typeface="Times New Roman" panose="02020603050405020304" pitchFamily="18" charset="0"/>
                <a:ea typeface="Noto Serif CJK SC"/>
                <a:cs typeface="Times New Roman" panose="02020603050405020304" pitchFamily="18" charset="0"/>
              </a:rPr>
              <a:t>Live electronic exchange of data between courts and police through ICJS has been implemented in most High Courts. </a:t>
            </a:r>
          </a:p>
          <a:p>
            <a:pPr algn="just">
              <a:buFont typeface="Wingdings" panose="05000000000000000000" pitchFamily="2" charset="2"/>
              <a:buChar char="§"/>
            </a:pPr>
            <a:r>
              <a:rPr lang="en-US" sz="3000" kern="100" dirty="0">
                <a:solidFill>
                  <a:srgbClr val="000000"/>
                </a:solidFill>
                <a:effectLst/>
                <a:latin typeface="Times New Roman" panose="02020603050405020304" pitchFamily="18" charset="0"/>
                <a:ea typeface="Noto Serif CJK SC"/>
                <a:cs typeface="Times New Roman" panose="02020603050405020304" pitchFamily="18" charset="0"/>
              </a:rPr>
              <a:t>FIR and charge sheet details are electronically received in courts through the CIS software system. </a:t>
            </a:r>
          </a:p>
          <a:p>
            <a:pPr algn="just">
              <a:buFont typeface="Wingdings" panose="05000000000000000000" pitchFamily="2" charset="2"/>
              <a:buChar char="§"/>
            </a:pPr>
            <a:r>
              <a:rPr lang="en-US" sz="3000" kern="100" dirty="0">
                <a:solidFill>
                  <a:srgbClr val="000000"/>
                </a:solidFill>
                <a:effectLst/>
                <a:latin typeface="Times New Roman" panose="02020603050405020304" pitchFamily="18" charset="0"/>
                <a:ea typeface="Noto Serif CJK SC"/>
                <a:cs typeface="Times New Roman" panose="02020603050405020304" pitchFamily="18" charset="0"/>
              </a:rPr>
              <a:t>It will lead to seamless data exchange between the police stations' servers and the courts and reduce the courts' data entry work. </a:t>
            </a:r>
          </a:p>
          <a:p>
            <a:pPr algn="just">
              <a:buFont typeface="Wingdings" panose="05000000000000000000" pitchFamily="2" charset="2"/>
              <a:buChar char="§"/>
            </a:pPr>
            <a:r>
              <a:rPr lang="en-US" sz="3000" kern="100" dirty="0">
                <a:solidFill>
                  <a:srgbClr val="000000"/>
                </a:solidFill>
                <a:effectLst/>
                <a:latin typeface="Times New Roman" panose="02020603050405020304" pitchFamily="18" charset="0"/>
                <a:ea typeface="Noto Serif CJK SC"/>
                <a:cs typeface="Times New Roman" panose="02020603050405020304" pitchFamily="18" charset="0"/>
              </a:rPr>
              <a:t>Metadata exchange of FIR and Chargesheet through ICJS has bene implemented in 21 High Courts. </a:t>
            </a:r>
            <a:endParaRPr lang="en-IN" sz="3000" kern="100" dirty="0">
              <a:effectLst/>
              <a:latin typeface="Times New Roman" panose="02020603050405020304" pitchFamily="18" charset="0"/>
              <a:ea typeface="Noto Serif CJK SC"/>
              <a:cs typeface="Times New Roman" panose="02020603050405020304" pitchFamily="18" charset="0"/>
            </a:endParaRPr>
          </a:p>
          <a:p>
            <a:endParaRPr lang="en-IN" dirty="0"/>
          </a:p>
        </p:txBody>
      </p:sp>
    </p:spTree>
    <p:extLst>
      <p:ext uri="{BB962C8B-B14F-4D97-AF65-F5344CB8AC3E}">
        <p14:creationId xmlns:p14="http://schemas.microsoft.com/office/powerpoint/2010/main" val="451869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1.png"/>
          <p:cNvPicPr>
            <a:picLocks noChangeAspect="1"/>
          </p:cNvPicPr>
          <p:nvPr/>
        </p:nvPicPr>
        <p:blipFill>
          <a:blip r:embed="rId2" cstate="print"/>
          <a:stretch>
            <a:fillRect/>
          </a:stretch>
        </p:blipFill>
        <p:spPr>
          <a:xfrm>
            <a:off x="7643909" y="1614847"/>
            <a:ext cx="1773966" cy="3740613"/>
          </a:xfrm>
          <a:prstGeom prst="rect">
            <a:avLst/>
          </a:prstGeom>
        </p:spPr>
      </p:pic>
      <p:pic>
        <p:nvPicPr>
          <p:cNvPr id="8" name="Picture 7" descr="02.png"/>
          <p:cNvPicPr>
            <a:picLocks noChangeAspect="1"/>
          </p:cNvPicPr>
          <p:nvPr/>
        </p:nvPicPr>
        <p:blipFill>
          <a:blip r:embed="rId3"/>
          <a:stretch>
            <a:fillRect/>
          </a:stretch>
        </p:blipFill>
        <p:spPr>
          <a:xfrm>
            <a:off x="9806340" y="1568578"/>
            <a:ext cx="1773966" cy="3720843"/>
          </a:xfrm>
          <a:prstGeom prst="rect">
            <a:avLst/>
          </a:prstGeom>
        </p:spPr>
      </p:pic>
      <p:sp>
        <p:nvSpPr>
          <p:cNvPr id="11" name="Rectangle 10"/>
          <p:cNvSpPr/>
          <p:nvPr/>
        </p:nvSpPr>
        <p:spPr>
          <a:xfrm>
            <a:off x="7889615" y="5655273"/>
            <a:ext cx="1282553" cy="400087"/>
          </a:xfrm>
          <a:prstGeom prst="rect">
            <a:avLst/>
          </a:prstGeom>
        </p:spPr>
        <p:txBody>
          <a:bodyPr wrap="none" lIns="121899" tIns="60949" rIns="121899" bIns="60949">
            <a:spAutoFit/>
          </a:bodyPr>
          <a:lstStyle/>
          <a:p>
            <a:r>
              <a:rPr lang="en-US" b="1" spc="-1" dirty="0">
                <a:solidFill>
                  <a:srgbClr val="4F81BD">
                    <a:lumMod val="75000"/>
                  </a:srgbClr>
                </a:solidFill>
                <a:uFill>
                  <a:solidFill>
                    <a:srgbClr val="FFFFFF"/>
                  </a:solidFill>
                </a:uFill>
                <a:latin typeface="Calibri"/>
                <a:ea typeface="DejaVu Sans"/>
              </a:rPr>
              <a:t>Dashboard</a:t>
            </a:r>
            <a:endParaRPr lang="en-US" b="1" dirty="0">
              <a:solidFill>
                <a:srgbClr val="4F81BD">
                  <a:lumMod val="75000"/>
                </a:srgbClr>
              </a:solidFill>
              <a:latin typeface="Calibri"/>
            </a:endParaRPr>
          </a:p>
        </p:txBody>
      </p:sp>
      <p:sp>
        <p:nvSpPr>
          <p:cNvPr id="12" name="Rectangle 11"/>
          <p:cNvSpPr/>
          <p:nvPr/>
        </p:nvSpPr>
        <p:spPr>
          <a:xfrm>
            <a:off x="10210800" y="5655274"/>
            <a:ext cx="1186501" cy="400087"/>
          </a:xfrm>
          <a:prstGeom prst="rect">
            <a:avLst/>
          </a:prstGeom>
        </p:spPr>
        <p:txBody>
          <a:bodyPr wrap="none" lIns="121899" tIns="60949" rIns="121899" bIns="60949">
            <a:spAutoFit/>
          </a:bodyPr>
          <a:lstStyle/>
          <a:p>
            <a:r>
              <a:rPr lang="en-US" b="1" spc="-1" dirty="0">
                <a:solidFill>
                  <a:srgbClr val="4F81BD">
                    <a:lumMod val="75000"/>
                  </a:srgbClr>
                </a:solidFill>
                <a:uFill>
                  <a:solidFill>
                    <a:srgbClr val="FFFFFF"/>
                  </a:solidFill>
                </a:uFill>
                <a:latin typeface="Calibri"/>
                <a:ea typeface="DejaVu Sans"/>
              </a:rPr>
              <a:t>Cause List</a:t>
            </a:r>
            <a:endParaRPr lang="en-US" b="1" dirty="0">
              <a:solidFill>
                <a:srgbClr val="4F81BD">
                  <a:lumMod val="75000"/>
                </a:srgbClr>
              </a:solidFill>
              <a:latin typeface="Calibri"/>
            </a:endParaRPr>
          </a:p>
        </p:txBody>
      </p:sp>
      <p:sp>
        <p:nvSpPr>
          <p:cNvPr id="14" name="Content Placeholder 2"/>
          <p:cNvSpPr txBox="1">
            <a:spLocks/>
          </p:cNvSpPr>
          <p:nvPr/>
        </p:nvSpPr>
        <p:spPr>
          <a:xfrm>
            <a:off x="1391920" y="802637"/>
            <a:ext cx="5648960" cy="50552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u="sng" dirty="0" err="1">
                <a:solidFill>
                  <a:schemeClr val="accent6">
                    <a:lumMod val="50000"/>
                  </a:schemeClr>
                </a:solidFill>
                <a:latin typeface="Arial" panose="020B0604020202020204" pitchFamily="34" charset="0"/>
                <a:cs typeface="Arial" panose="020B0604020202020204" pitchFamily="34" charset="0"/>
              </a:rPr>
              <a:t>JustIS</a:t>
            </a:r>
            <a:r>
              <a:rPr lang="en-US" sz="2000" b="1" u="sng" dirty="0">
                <a:solidFill>
                  <a:schemeClr val="accent6">
                    <a:lumMod val="50000"/>
                  </a:schemeClr>
                </a:solidFill>
                <a:latin typeface="Arial" panose="020B0604020202020204" pitchFamily="34" charset="0"/>
                <a:cs typeface="Arial" panose="020B0604020202020204" pitchFamily="34" charset="0"/>
              </a:rPr>
              <a:t> Mobile App</a:t>
            </a:r>
          </a:p>
          <a:p>
            <a:pPr algn="just"/>
            <a:r>
              <a:rPr lang="en-IN" sz="2000" dirty="0" err="1">
                <a:solidFill>
                  <a:prstClr val="black"/>
                </a:solidFill>
                <a:latin typeface="Arial" panose="020B0604020202020204" pitchFamily="34" charset="0"/>
                <a:cs typeface="Arial" panose="020B0604020202020204" pitchFamily="34" charset="0"/>
              </a:rPr>
              <a:t>JustIS</a:t>
            </a:r>
            <a:r>
              <a:rPr lang="en-IN" sz="2000" dirty="0">
                <a:solidFill>
                  <a:prstClr val="black"/>
                </a:solidFill>
                <a:latin typeface="Arial" panose="020B0604020202020204" pitchFamily="34" charset="0"/>
                <a:cs typeface="Arial" panose="020B0604020202020204" pitchFamily="34" charset="0"/>
              </a:rPr>
              <a:t> Mobile App, provided to judicial officers, helps them to monitor pendency and disposal at finger tips. </a:t>
            </a:r>
            <a:endParaRPr lang="en-US" sz="2000" dirty="0">
              <a:solidFill>
                <a:prstClr val="black"/>
              </a:solidFill>
              <a:latin typeface="Arial" panose="020B0604020202020204" pitchFamily="34" charset="0"/>
              <a:cs typeface="Arial" panose="020B0604020202020204" pitchFamily="34" charset="0"/>
            </a:endParaRPr>
          </a:p>
          <a:p>
            <a:pPr algn="just"/>
            <a:r>
              <a:rPr lang="en-IN" sz="2000" dirty="0">
                <a:solidFill>
                  <a:prstClr val="black"/>
                </a:solidFill>
                <a:latin typeface="Arial" panose="020B0604020202020204" pitchFamily="34" charset="0"/>
                <a:cs typeface="Arial" panose="020B0604020202020204" pitchFamily="34" charset="0"/>
              </a:rPr>
              <a:t>Many reports, graphical and in grid form are available in the mobile app.</a:t>
            </a:r>
            <a:endParaRPr lang="en-US" sz="2000" dirty="0">
              <a:solidFill>
                <a:prstClr val="black"/>
              </a:solidFill>
              <a:latin typeface="Arial" panose="020B0604020202020204" pitchFamily="34" charset="0"/>
              <a:cs typeface="Arial" panose="020B0604020202020204" pitchFamily="34" charset="0"/>
            </a:endParaRPr>
          </a:p>
          <a:p>
            <a:pPr algn="just"/>
            <a:r>
              <a:rPr lang="en-IN" sz="2000" dirty="0">
                <a:solidFill>
                  <a:prstClr val="black"/>
                </a:solidFill>
                <a:latin typeface="Arial" panose="020B0604020202020204" pitchFamily="34" charset="0"/>
                <a:cs typeface="Arial" panose="020B0604020202020204" pitchFamily="34" charset="0"/>
              </a:rPr>
              <a:t>Calendar feature provides occupancy at a glance.</a:t>
            </a:r>
            <a:endParaRPr lang="en-US" sz="2000" dirty="0">
              <a:solidFill>
                <a:prstClr val="black"/>
              </a:solidFill>
              <a:latin typeface="Arial" panose="020B0604020202020204" pitchFamily="34" charset="0"/>
              <a:cs typeface="Arial" panose="020B0604020202020204" pitchFamily="34" charset="0"/>
            </a:endParaRPr>
          </a:p>
          <a:p>
            <a:pPr algn="just"/>
            <a:r>
              <a:rPr lang="en-IN" sz="2000" dirty="0">
                <a:solidFill>
                  <a:prstClr val="black"/>
                </a:solidFill>
                <a:latin typeface="Arial" panose="020B0604020202020204" pitchFamily="34" charset="0"/>
                <a:cs typeface="Arial" panose="020B0604020202020204" pitchFamily="34" charset="0"/>
              </a:rPr>
              <a:t>Facility to tag important cases and mark short note for such case is available. These cases are specially marked when listed. Judge can identify the cases of important nature on the cause list.</a:t>
            </a:r>
          </a:p>
          <a:p>
            <a:pPr marL="0" indent="0">
              <a:buNone/>
            </a:pPr>
            <a:endParaRPr lang="en-US" sz="2000" b="1" u="sng" dirty="0">
              <a:solidFill>
                <a:srgbClr val="92D050"/>
              </a:solidFill>
              <a:latin typeface="Calibri"/>
            </a:endParaRPr>
          </a:p>
        </p:txBody>
      </p:sp>
      <p:sp>
        <p:nvSpPr>
          <p:cNvPr id="17" name="Title 1"/>
          <p:cNvSpPr txBox="1">
            <a:spLocks/>
          </p:cNvSpPr>
          <p:nvPr/>
        </p:nvSpPr>
        <p:spPr>
          <a:xfrm>
            <a:off x="1981200" y="0"/>
            <a:ext cx="8229600" cy="802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8064A2"/>
                </a:solidFill>
                <a:latin typeface="Arial" panose="020B0604020202020204" pitchFamily="34" charset="0"/>
                <a:cs typeface="Arial" panose="020B0604020202020204" pitchFamily="34" charset="0"/>
              </a:rPr>
              <a:t>Facilities for Judicial Officers</a:t>
            </a:r>
            <a:endParaRPr lang="en-US" sz="3200" dirty="0">
              <a:solidFill>
                <a:srgbClr val="8064A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642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2FF78-9028-4800-A976-C6574D516F82}"/>
              </a:ext>
            </a:extLst>
          </p:cNvPr>
          <p:cNvSpPr>
            <a:spLocks noGrp="1"/>
          </p:cNvSpPr>
          <p:nvPr>
            <p:ph type="title"/>
          </p:nvPr>
        </p:nvSpPr>
        <p:spPr>
          <a:xfrm>
            <a:off x="1414132" y="124380"/>
            <a:ext cx="9930992" cy="704960"/>
          </a:xfrm>
        </p:spPr>
        <p:txBody>
          <a:bodyPr/>
          <a:lstStyle/>
          <a:p>
            <a:r>
              <a:rPr lang="en-US" u="sng" dirty="0"/>
              <a:t>ECMT TOOLS- </a:t>
            </a:r>
            <a:r>
              <a:rPr lang="en-US" sz="2800" dirty="0"/>
              <a:t>EODB initiatives </a:t>
            </a:r>
            <a:endParaRPr lang="en-IN" sz="2800" dirty="0"/>
          </a:p>
        </p:txBody>
      </p:sp>
      <p:sp>
        <p:nvSpPr>
          <p:cNvPr id="5" name="Text Placeholder 4">
            <a:extLst>
              <a:ext uri="{FF2B5EF4-FFF2-40B4-BE49-F238E27FC236}">
                <a16:creationId xmlns:a16="http://schemas.microsoft.com/office/drawing/2014/main" id="{73FFCBE9-1784-4DF2-98C9-CEBEBAAA4039}"/>
              </a:ext>
            </a:extLst>
          </p:cNvPr>
          <p:cNvSpPr>
            <a:spLocks noGrp="1"/>
          </p:cNvSpPr>
          <p:nvPr>
            <p:ph type="body" idx="1"/>
          </p:nvPr>
        </p:nvSpPr>
        <p:spPr>
          <a:xfrm>
            <a:off x="1591444" y="765485"/>
            <a:ext cx="3992732" cy="576262"/>
          </a:xfrm>
        </p:spPr>
        <p:txBody>
          <a:bodyPr/>
          <a:lstStyle/>
          <a:p>
            <a:pPr algn="just"/>
            <a:r>
              <a:rPr lang="en-US" u="sng" dirty="0"/>
              <a:t>Advocates</a:t>
            </a:r>
            <a:endParaRPr lang="en-IN" u="sng" dirty="0"/>
          </a:p>
        </p:txBody>
      </p:sp>
      <p:sp>
        <p:nvSpPr>
          <p:cNvPr id="6" name="Content Placeholder 5">
            <a:extLst>
              <a:ext uri="{FF2B5EF4-FFF2-40B4-BE49-F238E27FC236}">
                <a16:creationId xmlns:a16="http://schemas.microsoft.com/office/drawing/2014/main" id="{17C1481E-7717-4598-B42C-D93A53C36CBA}"/>
              </a:ext>
            </a:extLst>
          </p:cNvPr>
          <p:cNvSpPr>
            <a:spLocks noGrp="1"/>
          </p:cNvSpPr>
          <p:nvPr>
            <p:ph sz="half" idx="2"/>
          </p:nvPr>
        </p:nvSpPr>
        <p:spPr>
          <a:xfrm>
            <a:off x="978196" y="1341746"/>
            <a:ext cx="4778830" cy="5229174"/>
          </a:xfrm>
          <a:ln>
            <a:solidFill>
              <a:schemeClr val="bg2">
                <a:lumMod val="50000"/>
              </a:schemeClr>
            </a:solidFill>
          </a:ln>
        </p:spPr>
        <p:txBody>
          <a:bodyPr>
            <a:noAutofit/>
          </a:bodyPr>
          <a:lstStyle/>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Access laws, regulations and case-law.  </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Access forms to be submitted to the court.  </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Receive notifications (e.g. emails).  </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Track the status of a given case (future hearings, deadlines, etc.).</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View and manage case documents (briefs, motions, etc.).  </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File briefs and documents with the court.</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Access court orders and decisions. </a:t>
            </a:r>
            <a:endParaRPr lang="en-IN" sz="2400" dirty="0">
              <a:latin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25EA2E83-D351-478A-AA8F-99B03AAB8831}"/>
              </a:ext>
            </a:extLst>
          </p:cNvPr>
          <p:cNvSpPr>
            <a:spLocks noGrp="1"/>
          </p:cNvSpPr>
          <p:nvPr>
            <p:ph type="body" sz="quarter" idx="3"/>
          </p:nvPr>
        </p:nvSpPr>
        <p:spPr>
          <a:xfrm>
            <a:off x="7708648" y="701629"/>
            <a:ext cx="3999001" cy="576262"/>
          </a:xfrm>
        </p:spPr>
        <p:txBody>
          <a:bodyPr/>
          <a:lstStyle/>
          <a:p>
            <a:pPr algn="just"/>
            <a:r>
              <a:rPr lang="en-US" u="sng" dirty="0"/>
              <a:t>Judges</a:t>
            </a:r>
            <a:endParaRPr lang="en-IN" u="sng" dirty="0"/>
          </a:p>
        </p:txBody>
      </p:sp>
      <p:sp>
        <p:nvSpPr>
          <p:cNvPr id="8" name="Content Placeholder 7">
            <a:extLst>
              <a:ext uri="{FF2B5EF4-FFF2-40B4-BE49-F238E27FC236}">
                <a16:creationId xmlns:a16="http://schemas.microsoft.com/office/drawing/2014/main" id="{74964140-FA97-4A28-B339-2202BF014223}"/>
              </a:ext>
            </a:extLst>
          </p:cNvPr>
          <p:cNvSpPr>
            <a:spLocks noGrp="1"/>
          </p:cNvSpPr>
          <p:nvPr>
            <p:ph sz="quarter" idx="4"/>
          </p:nvPr>
        </p:nvSpPr>
        <p:spPr>
          <a:xfrm>
            <a:off x="6539023" y="1281859"/>
            <a:ext cx="5050465" cy="5289061"/>
          </a:xfrm>
          <a:ln>
            <a:solidFill>
              <a:schemeClr val="bg2">
                <a:lumMod val="50000"/>
              </a:schemeClr>
            </a:solidFill>
          </a:ln>
        </p:spPr>
        <p:txBody>
          <a:bodyPr>
            <a:normAutofit/>
          </a:bodyPr>
          <a:lstStyle/>
          <a:p>
            <a:pPr marR="0" lvl="0" algn="just">
              <a:lnSpc>
                <a:spcPct val="107000"/>
              </a:lnSpc>
              <a:spcBef>
                <a:spcPts val="0"/>
              </a:spcBef>
              <a:spcAft>
                <a:spcPts val="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Access laws, regulations and case-law.  </a:t>
            </a:r>
          </a:p>
          <a:p>
            <a:pPr marR="0" lvl="0" algn="just">
              <a:lnSpc>
                <a:spcPct val="107000"/>
              </a:lnSpc>
              <a:spcBef>
                <a:spcPts val="0"/>
              </a:spcBef>
              <a:spcAft>
                <a:spcPts val="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Automatic generation of a hearing schedule for all cases on the judge's docket.</a:t>
            </a:r>
          </a:p>
          <a:p>
            <a:pPr marR="0" lvl="0" algn="just">
              <a:lnSpc>
                <a:spcPct val="107000"/>
              </a:lnSpc>
              <a:spcBef>
                <a:spcPts val="0"/>
              </a:spcBef>
              <a:spcAft>
                <a:spcPts val="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Notifications (e.g. emails) to lawyers.  </a:t>
            </a:r>
          </a:p>
          <a:p>
            <a:pPr marR="0" lvl="0" algn="just">
              <a:lnSpc>
                <a:spcPct val="107000"/>
              </a:lnSpc>
              <a:spcBef>
                <a:spcPts val="0"/>
              </a:spcBef>
              <a:spcAft>
                <a:spcPts val="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Track status of a case on the judge's docket.</a:t>
            </a:r>
          </a:p>
          <a:p>
            <a:pPr marR="0" lvl="0" algn="just">
              <a:lnSpc>
                <a:spcPct val="107000"/>
              </a:lnSpc>
              <a:spcBef>
                <a:spcPts val="0"/>
              </a:spcBef>
              <a:spcAft>
                <a:spcPts val="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View and manage case documents (briefs, motions, etc.).</a:t>
            </a:r>
          </a:p>
          <a:p>
            <a:pPr marR="0" lvl="0" algn="just">
              <a:lnSpc>
                <a:spcPct val="107000"/>
              </a:lnSpc>
              <a:spcBef>
                <a:spcPts val="0"/>
              </a:spcBef>
              <a:spcAft>
                <a:spcPts val="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Assistance with judgment writing.</a:t>
            </a:r>
          </a:p>
          <a:p>
            <a:pPr marR="0" lvl="0" algn="just">
              <a:lnSpc>
                <a:spcPct val="107000"/>
              </a:lnSpc>
              <a:spcBef>
                <a:spcPts val="0"/>
              </a:spcBef>
              <a:spcAft>
                <a:spcPts val="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Semi-automatic generation of court orders.</a:t>
            </a:r>
          </a:p>
          <a:p>
            <a:pPr marR="0" lvl="0" algn="just">
              <a:lnSpc>
                <a:spcPct val="107000"/>
              </a:lnSpc>
              <a:spcBef>
                <a:spcPts val="0"/>
              </a:spcBef>
              <a:spcAft>
                <a:spcPts val="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View court orders and judgments in a particular case </a:t>
            </a:r>
            <a:endParaRPr lang="en-US" sz="22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58800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19A5E-52FF-4582-9EAF-971C6B278B61}"/>
              </a:ext>
            </a:extLst>
          </p:cNvPr>
          <p:cNvSpPr>
            <a:spLocks noGrp="1"/>
          </p:cNvSpPr>
          <p:nvPr>
            <p:ph type="title"/>
          </p:nvPr>
        </p:nvSpPr>
        <p:spPr>
          <a:xfrm>
            <a:off x="2113281" y="624110"/>
            <a:ext cx="9391332" cy="1280890"/>
          </a:xfrm>
        </p:spPr>
        <p:txBody>
          <a:bodyPr/>
          <a:lstStyle/>
          <a:p>
            <a:r>
              <a:rPr lang="en-IN" sz="3600" dirty="0">
                <a:effectLst/>
                <a:latin typeface="Times New Roman" panose="02020603050405020304" pitchFamily="18" charset="0"/>
                <a:ea typeface="Calibri" panose="020F0502020204030204" pitchFamily="34" charset="0"/>
                <a:cs typeface="Mangal" panose="02040503050203030202" pitchFamily="18" charset="0"/>
              </a:rPr>
              <a:t>e-Courts project</a:t>
            </a:r>
            <a:endParaRPr lang="en-IN" dirty="0"/>
          </a:p>
        </p:txBody>
      </p:sp>
      <p:sp>
        <p:nvSpPr>
          <p:cNvPr id="3" name="Content Placeholder 2">
            <a:extLst>
              <a:ext uri="{FF2B5EF4-FFF2-40B4-BE49-F238E27FC236}">
                <a16:creationId xmlns:a16="http://schemas.microsoft.com/office/drawing/2014/main" id="{49D965C9-617D-460C-B875-DF5CB1025EDC}"/>
              </a:ext>
            </a:extLst>
          </p:cNvPr>
          <p:cNvSpPr>
            <a:spLocks noGrp="1"/>
          </p:cNvSpPr>
          <p:nvPr>
            <p:ph idx="1"/>
          </p:nvPr>
        </p:nvSpPr>
        <p:spPr>
          <a:xfrm>
            <a:off x="2032000" y="1361440"/>
            <a:ext cx="9472612" cy="5069840"/>
          </a:xfrm>
        </p:spPr>
        <p:txBody>
          <a:bodyPr>
            <a:noAutofit/>
          </a:bodyPr>
          <a:lstStyle/>
          <a:p>
            <a:pPr algn="just">
              <a:buFont typeface="Wingdings" panose="05000000000000000000" pitchFamily="2" charset="2"/>
              <a:buChar char="§"/>
            </a:pPr>
            <a:r>
              <a:rPr lang="en-IN" sz="3000" b="1" dirty="0">
                <a:effectLst/>
                <a:latin typeface="Times New Roman" panose="02020603050405020304" pitchFamily="18" charset="0"/>
                <a:ea typeface="Calibri" panose="020F0502020204030204" pitchFamily="34" charset="0"/>
              </a:rPr>
              <a:t>Phase I</a:t>
            </a:r>
            <a:r>
              <a:rPr lang="en-IN" sz="3000" dirty="0">
                <a:effectLst/>
                <a:latin typeface="Times New Roman" panose="02020603050405020304" pitchFamily="18" charset="0"/>
                <a:ea typeface="Calibri" panose="020F0502020204030204" pitchFamily="34" charset="0"/>
              </a:rPr>
              <a:t> of the e-Courts project was largely aimed at procuring and installing hardware and providing network connectivity. It operationalised the national e-Courts portal (</a:t>
            </a:r>
            <a:r>
              <a:rPr lang="en-IN" sz="3000" dirty="0">
                <a:effectLst/>
                <a:latin typeface="Times New Roman" panose="02020603050405020304" pitchFamily="18" charset="0"/>
                <a:ea typeface="Calibri" panose="020F0502020204030204" pitchFamily="34" charset="0"/>
                <a:hlinkClick r:id="rId2"/>
              </a:rPr>
              <a:t>http://www.ecourts.gov.in</a:t>
            </a:r>
            <a:r>
              <a:rPr lang="en-IN" sz="3000" dirty="0">
                <a:effectLst/>
                <a:latin typeface="Times New Roman" panose="02020603050405020304" pitchFamily="18" charset="0"/>
                <a:ea typeface="Calibri" panose="020F0502020204030204" pitchFamily="34" charset="0"/>
              </a:rPr>
              <a:t>).</a:t>
            </a:r>
          </a:p>
          <a:p>
            <a:pPr marL="0" indent="0" algn="just">
              <a:buNone/>
            </a:pPr>
            <a:endParaRPr lang="en-IN" sz="3000" dirty="0">
              <a:effectLst/>
              <a:latin typeface="Times New Roman" panose="02020603050405020304" pitchFamily="18" charset="0"/>
              <a:ea typeface="Calibri" panose="020F0502020204030204" pitchFamily="34" charset="0"/>
            </a:endParaRPr>
          </a:p>
          <a:p>
            <a:pPr algn="just">
              <a:buFont typeface="Wingdings" panose="05000000000000000000" pitchFamily="2" charset="2"/>
              <a:buChar char="§"/>
            </a:pPr>
            <a:r>
              <a:rPr lang="en-IN" sz="3000" b="1" dirty="0">
                <a:effectLst/>
                <a:latin typeface="Times New Roman" panose="02020603050405020304" pitchFamily="18" charset="0"/>
                <a:ea typeface="Calibri" panose="020F0502020204030204" pitchFamily="34" charset="0"/>
              </a:rPr>
              <a:t>Phase II </a:t>
            </a:r>
            <a:r>
              <a:rPr lang="en-IN" sz="3000" dirty="0">
                <a:effectLst/>
                <a:latin typeface="Times New Roman" panose="02020603050405020304" pitchFamily="18" charset="0"/>
                <a:ea typeface="Calibri" panose="020F0502020204030204" pitchFamily="34" charset="0"/>
              </a:rPr>
              <a:t>was more focused on providing citizen centric services to litigants and lawyers. These included development of an end-to end digitisation system (such as Case Information System), portals that enable people to access information about pendency of cases (National Judicial Data Grid).</a:t>
            </a:r>
            <a:endParaRPr lang="en-IN" sz="3000" dirty="0"/>
          </a:p>
        </p:txBody>
      </p:sp>
    </p:spTree>
    <p:extLst>
      <p:ext uri="{BB962C8B-B14F-4D97-AF65-F5344CB8AC3E}">
        <p14:creationId xmlns:p14="http://schemas.microsoft.com/office/powerpoint/2010/main" val="2080575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D522B-34A9-4083-BD90-AEBC1014BD1F}"/>
              </a:ext>
            </a:extLst>
          </p:cNvPr>
          <p:cNvSpPr>
            <a:spLocks noGrp="1"/>
          </p:cNvSpPr>
          <p:nvPr>
            <p:ph type="title"/>
          </p:nvPr>
        </p:nvSpPr>
        <p:spPr>
          <a:xfrm>
            <a:off x="1640156" y="105950"/>
            <a:ext cx="8911687" cy="1280890"/>
          </a:xfrm>
        </p:spPr>
        <p:txBody>
          <a:bodyPr/>
          <a:lstStyle/>
          <a:p>
            <a:r>
              <a:rPr lang="en-US" u="sng" dirty="0"/>
              <a:t>EODB initiatives </a:t>
            </a:r>
            <a:r>
              <a:rPr lang="en-US" dirty="0"/>
              <a:t>– Automatic random allocation of cases</a:t>
            </a:r>
            <a:endParaRPr lang="en-IN" dirty="0"/>
          </a:p>
        </p:txBody>
      </p:sp>
      <p:sp>
        <p:nvSpPr>
          <p:cNvPr id="7" name="Content Placeholder 6">
            <a:extLst>
              <a:ext uri="{FF2B5EF4-FFF2-40B4-BE49-F238E27FC236}">
                <a16:creationId xmlns:a16="http://schemas.microsoft.com/office/drawing/2014/main" id="{FEEA3DFA-99D6-4A6C-9EC4-7C0FA834CA42}"/>
              </a:ext>
            </a:extLst>
          </p:cNvPr>
          <p:cNvSpPr>
            <a:spLocks noGrp="1"/>
          </p:cNvSpPr>
          <p:nvPr>
            <p:ph idx="1"/>
          </p:nvPr>
        </p:nvSpPr>
        <p:spPr>
          <a:xfrm>
            <a:off x="1545003" y="1540188"/>
            <a:ext cx="8915400" cy="4362771"/>
          </a:xfrm>
        </p:spPr>
        <p:txBody>
          <a:bodyPr>
            <a:normAutofit/>
          </a:bodyPr>
          <a:lstStyle/>
          <a:p>
            <a:pPr marL="0" indent="0" algn="just">
              <a:lnSpc>
                <a:spcPct val="200000"/>
              </a:lnSpc>
              <a:buNone/>
            </a:pPr>
            <a:r>
              <a:rPr lang="en-US" sz="3500" b="0" i="0" dirty="0">
                <a:solidFill>
                  <a:srgbClr val="000000"/>
                </a:solidFill>
                <a:effectLst/>
                <a:latin typeface="Times New Roman" panose="02020603050405020304" pitchFamily="18" charset="0"/>
                <a:cs typeface="Times New Roman" panose="02020603050405020304" pitchFamily="18" charset="0"/>
              </a:rPr>
              <a:t>The e-Committee, Supreme Court of India has provided a patch in Case </a:t>
            </a:r>
            <a:r>
              <a:rPr lang="en-US" sz="3500" dirty="0">
                <a:solidFill>
                  <a:srgbClr val="000000"/>
                </a:solidFill>
                <a:latin typeface="Times New Roman" panose="02020603050405020304" pitchFamily="18" charset="0"/>
                <a:cs typeface="Times New Roman" panose="02020603050405020304" pitchFamily="18" charset="0"/>
              </a:rPr>
              <a:t>I</a:t>
            </a:r>
            <a:r>
              <a:rPr lang="en-US" sz="3500" b="0" i="0" dirty="0">
                <a:solidFill>
                  <a:srgbClr val="000000"/>
                </a:solidFill>
                <a:effectLst/>
                <a:latin typeface="Times New Roman" panose="02020603050405020304" pitchFamily="18" charset="0"/>
                <a:cs typeface="Times New Roman" panose="02020603050405020304" pitchFamily="18" charset="0"/>
              </a:rPr>
              <a:t>nformation </a:t>
            </a:r>
            <a:r>
              <a:rPr lang="en-US" sz="3500" dirty="0">
                <a:solidFill>
                  <a:srgbClr val="000000"/>
                </a:solidFill>
                <a:latin typeface="Times New Roman" panose="02020603050405020304" pitchFamily="18" charset="0"/>
                <a:cs typeface="Times New Roman" panose="02020603050405020304" pitchFamily="18" charset="0"/>
              </a:rPr>
              <a:t>S</a:t>
            </a:r>
            <a:r>
              <a:rPr lang="en-US" sz="3500" b="0" i="0" dirty="0">
                <a:solidFill>
                  <a:srgbClr val="000000"/>
                </a:solidFill>
                <a:effectLst/>
                <a:latin typeface="Times New Roman" panose="02020603050405020304" pitchFamily="18" charset="0"/>
                <a:cs typeface="Times New Roman" panose="02020603050405020304" pitchFamily="18" charset="0"/>
              </a:rPr>
              <a:t>ystem (CIS) for automatic random allocation of commercial cases. </a:t>
            </a:r>
          </a:p>
          <a:p>
            <a:endParaRPr lang="en-IN" dirty="0"/>
          </a:p>
        </p:txBody>
      </p:sp>
    </p:spTree>
    <p:extLst>
      <p:ext uri="{BB962C8B-B14F-4D97-AF65-F5344CB8AC3E}">
        <p14:creationId xmlns:p14="http://schemas.microsoft.com/office/powerpoint/2010/main" val="1278640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8473F-52BB-4C9A-9DE2-C7215C994F6E}"/>
              </a:ext>
            </a:extLst>
          </p:cNvPr>
          <p:cNvSpPr>
            <a:spLocks noGrp="1"/>
          </p:cNvSpPr>
          <p:nvPr>
            <p:ph type="title"/>
          </p:nvPr>
        </p:nvSpPr>
        <p:spPr>
          <a:xfrm>
            <a:off x="1495644" y="-1045"/>
            <a:ext cx="8911687" cy="712246"/>
          </a:xfrm>
        </p:spPr>
        <p:txBody>
          <a:bodyPr/>
          <a:lstStyle/>
          <a:p>
            <a:r>
              <a:rPr lang="en-US" u="sng" dirty="0"/>
              <a:t>EODB</a:t>
            </a:r>
            <a:r>
              <a:rPr lang="en-US" dirty="0"/>
              <a:t> – Initiatives </a:t>
            </a:r>
            <a:endParaRPr lang="en-IN" dirty="0"/>
          </a:p>
        </p:txBody>
      </p:sp>
      <p:sp>
        <p:nvSpPr>
          <p:cNvPr id="7" name="Text Placeholder 6">
            <a:extLst>
              <a:ext uri="{FF2B5EF4-FFF2-40B4-BE49-F238E27FC236}">
                <a16:creationId xmlns:a16="http://schemas.microsoft.com/office/drawing/2014/main" id="{9C9EA60A-A1C2-4B8A-97B8-428B83E3ED1C}"/>
              </a:ext>
            </a:extLst>
          </p:cNvPr>
          <p:cNvSpPr>
            <a:spLocks noGrp="1"/>
          </p:cNvSpPr>
          <p:nvPr>
            <p:ph type="body" idx="1"/>
          </p:nvPr>
        </p:nvSpPr>
        <p:spPr>
          <a:xfrm>
            <a:off x="1381760" y="756807"/>
            <a:ext cx="4592320" cy="1212667"/>
          </a:xfrm>
        </p:spPr>
        <p:txBody>
          <a:bodyPr anchor="t"/>
          <a:lstStyle/>
          <a:p>
            <a:pPr algn="just"/>
            <a:r>
              <a:rPr lang="en-IN" sz="18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The 22  nature of commercial disputes as envisaged in the act can be entered in Nature Master available in CIS for Case Type Commercial Suits.</a:t>
            </a:r>
          </a:p>
          <a:p>
            <a:endParaRPr lang="en-IN" dirty="0"/>
          </a:p>
        </p:txBody>
      </p:sp>
      <p:sp>
        <p:nvSpPr>
          <p:cNvPr id="8" name="Content Placeholder 7">
            <a:extLst>
              <a:ext uri="{FF2B5EF4-FFF2-40B4-BE49-F238E27FC236}">
                <a16:creationId xmlns:a16="http://schemas.microsoft.com/office/drawing/2014/main" id="{8F8BA98A-5BE0-4B0C-A4BE-C5C25E339CFF}"/>
              </a:ext>
            </a:extLst>
          </p:cNvPr>
          <p:cNvSpPr>
            <a:spLocks noGrp="1"/>
          </p:cNvSpPr>
          <p:nvPr>
            <p:ph sz="half" idx="2"/>
          </p:nvPr>
        </p:nvSpPr>
        <p:spPr>
          <a:xfrm>
            <a:off x="396239" y="2447366"/>
            <a:ext cx="5751013" cy="3354060"/>
          </a:xfrm>
        </p:spPr>
        <p:txBody>
          <a:bodyPr/>
          <a:lstStyle/>
          <a:p>
            <a:endParaRPr lang="en-IN"/>
          </a:p>
        </p:txBody>
      </p:sp>
      <p:sp>
        <p:nvSpPr>
          <p:cNvPr id="9" name="Text Placeholder 8">
            <a:extLst>
              <a:ext uri="{FF2B5EF4-FFF2-40B4-BE49-F238E27FC236}">
                <a16:creationId xmlns:a16="http://schemas.microsoft.com/office/drawing/2014/main" id="{52055020-B3A0-4F17-9FF0-ABD9FCEC12BB}"/>
              </a:ext>
            </a:extLst>
          </p:cNvPr>
          <p:cNvSpPr>
            <a:spLocks noGrp="1"/>
          </p:cNvSpPr>
          <p:nvPr>
            <p:ph type="body" sz="quarter" idx="3"/>
          </p:nvPr>
        </p:nvSpPr>
        <p:spPr>
          <a:xfrm>
            <a:off x="6512561" y="711201"/>
            <a:ext cx="4900180" cy="1085142"/>
          </a:xfrm>
        </p:spPr>
        <p:txBody>
          <a:bodyPr anchor="t"/>
          <a:lstStyle/>
          <a:p>
            <a:pPr algn="just"/>
            <a:r>
              <a:rPr lang="en-IN" sz="1800" dirty="0">
                <a:effectLst/>
                <a:latin typeface="Calibri" panose="020F0502020204030204" pitchFamily="34" charset="0"/>
                <a:ea typeface="Calibri" panose="020F0502020204030204" pitchFamily="34" charset="0"/>
                <a:cs typeface="Mangal" panose="02040503050203030202" pitchFamily="18" charset="0"/>
              </a:rPr>
              <a:t>While registering the case, facility is available to select appropriate nature of commercial suit (even multiple natures can be selected, if the commercial suit falls under more than one). </a:t>
            </a:r>
          </a:p>
          <a:p>
            <a:endParaRPr lang="en-IN" sz="1600" dirty="0"/>
          </a:p>
        </p:txBody>
      </p:sp>
      <p:sp>
        <p:nvSpPr>
          <p:cNvPr id="10" name="Content Placeholder 9">
            <a:extLst>
              <a:ext uri="{FF2B5EF4-FFF2-40B4-BE49-F238E27FC236}">
                <a16:creationId xmlns:a16="http://schemas.microsoft.com/office/drawing/2014/main" id="{BA40BFBD-6043-4147-9126-EB4CAC97F3D2}"/>
              </a:ext>
            </a:extLst>
          </p:cNvPr>
          <p:cNvSpPr>
            <a:spLocks noGrp="1"/>
          </p:cNvSpPr>
          <p:nvPr>
            <p:ph sz="quarter" idx="4"/>
          </p:nvPr>
        </p:nvSpPr>
        <p:spPr/>
        <p:txBody>
          <a:bodyPr/>
          <a:lstStyle/>
          <a:p>
            <a:endParaRPr lang="en-IN" dirty="0"/>
          </a:p>
        </p:txBody>
      </p:sp>
      <p:pic>
        <p:nvPicPr>
          <p:cNvPr id="6" name="Picture 5">
            <a:extLst>
              <a:ext uri="{FF2B5EF4-FFF2-40B4-BE49-F238E27FC236}">
                <a16:creationId xmlns:a16="http://schemas.microsoft.com/office/drawing/2014/main" id="{08D29E0A-5CA0-450E-9EC5-51F7A71E729D}"/>
              </a:ext>
            </a:extLst>
          </p:cNvPr>
          <p:cNvPicPr/>
          <p:nvPr/>
        </p:nvPicPr>
        <p:blipFill>
          <a:blip r:embed="rId2"/>
          <a:srcRect/>
          <a:stretch>
            <a:fillRect/>
          </a:stretch>
        </p:blipFill>
        <p:spPr bwMode="auto">
          <a:xfrm>
            <a:off x="396240" y="1988524"/>
            <a:ext cx="5758187" cy="4532925"/>
          </a:xfrm>
          <a:prstGeom prst="rect">
            <a:avLst/>
          </a:prstGeom>
          <a:noFill/>
          <a:ln w="9525">
            <a:noFill/>
            <a:miter lim="800000"/>
            <a:headEnd/>
            <a:tailEnd/>
          </a:ln>
        </p:spPr>
      </p:pic>
      <p:pic>
        <p:nvPicPr>
          <p:cNvPr id="11" name="Picture 10">
            <a:extLst>
              <a:ext uri="{FF2B5EF4-FFF2-40B4-BE49-F238E27FC236}">
                <a16:creationId xmlns:a16="http://schemas.microsoft.com/office/drawing/2014/main" id="{27494F06-D2A6-44D4-8F51-F91249CF18A7}"/>
              </a:ext>
            </a:extLst>
          </p:cNvPr>
          <p:cNvPicPr/>
          <p:nvPr/>
        </p:nvPicPr>
        <p:blipFill>
          <a:blip r:embed="rId3"/>
          <a:srcRect/>
          <a:stretch>
            <a:fillRect/>
          </a:stretch>
        </p:blipFill>
        <p:spPr bwMode="auto">
          <a:xfrm>
            <a:off x="6512560" y="1969475"/>
            <a:ext cx="5283200" cy="4532924"/>
          </a:xfrm>
          <a:prstGeom prst="rect">
            <a:avLst/>
          </a:prstGeom>
          <a:noFill/>
          <a:ln w="9525">
            <a:noFill/>
            <a:miter lim="800000"/>
            <a:headEnd/>
            <a:tailEnd/>
          </a:ln>
        </p:spPr>
      </p:pic>
      <p:sp>
        <p:nvSpPr>
          <p:cNvPr id="3" name="Oval 2">
            <a:extLst>
              <a:ext uri="{FF2B5EF4-FFF2-40B4-BE49-F238E27FC236}">
                <a16:creationId xmlns:a16="http://schemas.microsoft.com/office/drawing/2014/main" id="{FFAE9433-FD42-429D-96D5-F6685351A775}"/>
              </a:ext>
            </a:extLst>
          </p:cNvPr>
          <p:cNvSpPr/>
          <p:nvPr/>
        </p:nvSpPr>
        <p:spPr>
          <a:xfrm>
            <a:off x="2495550" y="3076575"/>
            <a:ext cx="188595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43661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722175-4611-45A7-9E4E-CA289ED441CB}"/>
              </a:ext>
            </a:extLst>
          </p:cNvPr>
          <p:cNvSpPr>
            <a:spLocks noGrp="1"/>
          </p:cNvSpPr>
          <p:nvPr>
            <p:ph type="title"/>
          </p:nvPr>
        </p:nvSpPr>
        <p:spPr>
          <a:xfrm>
            <a:off x="1353404" y="0"/>
            <a:ext cx="8911687" cy="1249680"/>
          </a:xfrm>
        </p:spPr>
        <p:txBody>
          <a:bodyPr>
            <a:normAutofit fontScale="90000"/>
          </a:bodyPr>
          <a:lstStyle/>
          <a:p>
            <a:r>
              <a:rPr lang="en-US" u="sng" dirty="0"/>
              <a:t>EODB</a:t>
            </a:r>
            <a:r>
              <a:rPr lang="en-US" dirty="0"/>
              <a:t>- </a:t>
            </a:r>
            <a:r>
              <a:rPr lang="en-US" sz="3100" dirty="0"/>
              <a:t>Initiative case management hearing</a:t>
            </a:r>
            <a:br>
              <a:rPr lang="en-US" sz="3100" dirty="0"/>
            </a:br>
            <a:r>
              <a:rPr lang="en-US" sz="3100" dirty="0"/>
              <a:t>			Pre trial conference in CIS</a:t>
            </a:r>
            <a:br>
              <a:rPr lang="en-US" dirty="0"/>
            </a:br>
            <a:br>
              <a:rPr lang="en-US" dirty="0"/>
            </a:br>
            <a:br>
              <a:rPr lang="en-US" dirty="0"/>
            </a:br>
            <a:endParaRPr lang="en-IN" dirty="0"/>
          </a:p>
        </p:txBody>
      </p:sp>
      <p:pic>
        <p:nvPicPr>
          <p:cNvPr id="10" name="Content Placeholder 9">
            <a:extLst>
              <a:ext uri="{FF2B5EF4-FFF2-40B4-BE49-F238E27FC236}">
                <a16:creationId xmlns:a16="http://schemas.microsoft.com/office/drawing/2014/main" id="{020E3266-FFA5-49FB-AF44-CB735DCB324C}"/>
              </a:ext>
            </a:extLst>
          </p:cNvPr>
          <p:cNvPicPr>
            <a:picLocks noGrp="1" noChangeAspect="1"/>
          </p:cNvPicPr>
          <p:nvPr>
            <p:ph sz="half" idx="1"/>
          </p:nvPr>
        </p:nvPicPr>
        <p:blipFill>
          <a:blip r:embed="rId2"/>
          <a:stretch>
            <a:fillRect/>
          </a:stretch>
        </p:blipFill>
        <p:spPr>
          <a:xfrm>
            <a:off x="1076961" y="1249680"/>
            <a:ext cx="4907280" cy="4937760"/>
          </a:xfrm>
          <a:prstGeom prst="rect">
            <a:avLst/>
          </a:prstGeom>
          <a:ln>
            <a:solidFill>
              <a:schemeClr val="accent5"/>
            </a:solidFill>
          </a:ln>
        </p:spPr>
      </p:pic>
      <p:pic>
        <p:nvPicPr>
          <p:cNvPr id="12" name="Content Placeholder 11">
            <a:extLst>
              <a:ext uri="{FF2B5EF4-FFF2-40B4-BE49-F238E27FC236}">
                <a16:creationId xmlns:a16="http://schemas.microsoft.com/office/drawing/2014/main" id="{A0C209F3-F385-4FDA-8720-55A5599F40B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90640" y="1085850"/>
            <a:ext cx="5084011" cy="5101590"/>
          </a:xfrm>
        </p:spPr>
      </p:pic>
    </p:spTree>
    <p:extLst>
      <p:ext uri="{BB962C8B-B14F-4D97-AF65-F5344CB8AC3E}">
        <p14:creationId xmlns:p14="http://schemas.microsoft.com/office/powerpoint/2010/main" val="3546184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241E-CAF2-4D65-8F5D-880A7247DA43}"/>
              </a:ext>
            </a:extLst>
          </p:cNvPr>
          <p:cNvSpPr>
            <a:spLocks noGrp="1"/>
          </p:cNvSpPr>
          <p:nvPr>
            <p:ph type="title"/>
          </p:nvPr>
        </p:nvSpPr>
        <p:spPr>
          <a:xfrm>
            <a:off x="1554480" y="564464"/>
            <a:ext cx="9828211" cy="1280890"/>
          </a:xfrm>
        </p:spPr>
        <p:txBody>
          <a:bodyPr/>
          <a:lstStyle/>
          <a:p>
            <a:r>
              <a:rPr lang="en-US" u="sng" dirty="0"/>
              <a:t>EODB-</a:t>
            </a:r>
            <a:r>
              <a:rPr lang="en-US" dirty="0"/>
              <a:t>Initiative – integration of land records with CIS</a:t>
            </a:r>
            <a:endParaRPr lang="en-IN" dirty="0"/>
          </a:p>
        </p:txBody>
      </p:sp>
      <p:sp>
        <p:nvSpPr>
          <p:cNvPr id="4" name="Content Placeholder 3">
            <a:extLst>
              <a:ext uri="{FF2B5EF4-FFF2-40B4-BE49-F238E27FC236}">
                <a16:creationId xmlns:a16="http://schemas.microsoft.com/office/drawing/2014/main" id="{E448540C-5D7E-447E-A302-C1E32DA99BAA}"/>
              </a:ext>
            </a:extLst>
          </p:cNvPr>
          <p:cNvSpPr>
            <a:spLocks noGrp="1"/>
          </p:cNvSpPr>
          <p:nvPr>
            <p:ph sz="half" idx="2"/>
          </p:nvPr>
        </p:nvSpPr>
        <p:spPr>
          <a:xfrm>
            <a:off x="1554480" y="2352989"/>
            <a:ext cx="9431013" cy="3777622"/>
          </a:xfrm>
        </p:spPr>
        <p:txBody>
          <a:bodyPr>
            <a:normAutofit/>
          </a:bodyPr>
          <a:lstStyle/>
          <a:p>
            <a:pPr>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Integration is in progress.</a:t>
            </a:r>
          </a:p>
          <a:p>
            <a:pPr marL="0" indent="0">
              <a:buNone/>
            </a:pPr>
            <a:endParaRPr lang="en-US" sz="4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Pilot projects at Haryana, Uttar Pradesh and Maharashtra</a:t>
            </a:r>
          </a:p>
          <a:p>
            <a:pPr marL="0" indent="0">
              <a:buNone/>
            </a:pPr>
            <a:endParaRPr lang="en-IN" sz="3600" dirty="0"/>
          </a:p>
        </p:txBody>
      </p:sp>
    </p:spTree>
    <p:extLst>
      <p:ext uri="{BB962C8B-B14F-4D97-AF65-F5344CB8AC3E}">
        <p14:creationId xmlns:p14="http://schemas.microsoft.com/office/powerpoint/2010/main" val="1373266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C67E-99C0-4D3E-ADF5-4362637476E0}"/>
              </a:ext>
            </a:extLst>
          </p:cNvPr>
          <p:cNvSpPr>
            <a:spLocks noGrp="1"/>
          </p:cNvSpPr>
          <p:nvPr>
            <p:ph type="title"/>
          </p:nvPr>
        </p:nvSpPr>
        <p:spPr>
          <a:xfrm>
            <a:off x="1574801" y="142240"/>
            <a:ext cx="9929812" cy="2092960"/>
          </a:xfrm>
        </p:spPr>
        <p:txBody>
          <a:bodyPr anchor="b">
            <a:noAutofit/>
          </a:bodyPr>
          <a:lstStyle/>
          <a:p>
            <a:br>
              <a:rPr lang="en-US" sz="2800" b="1" i="1" u="sng" dirty="0">
                <a:solidFill>
                  <a:srgbClr val="1F497D"/>
                </a:solidFill>
                <a:effectLst/>
                <a:latin typeface="Century Gothic" panose="020B0502020202020204" pitchFamily="34" charset="0"/>
                <a:ea typeface="Calibri" panose="020F0502020204030204" pitchFamily="34" charset="0"/>
                <a:cs typeface="Calibri" panose="020F0502020204030204" pitchFamily="34" charset="0"/>
              </a:rPr>
            </a:br>
            <a:r>
              <a:rPr lang="en-US" sz="2800" b="1" i="1" u="sng" dirty="0">
                <a:solidFill>
                  <a:srgbClr val="1F497D"/>
                </a:solidFill>
                <a:effectLst/>
                <a:latin typeface="Century Gothic" panose="020B0502020202020204" pitchFamily="34" charset="0"/>
                <a:ea typeface="Calibri" panose="020F0502020204030204" pitchFamily="34" charset="0"/>
                <a:cs typeface="Calibri" panose="020F0502020204030204" pitchFamily="34" charset="0"/>
              </a:rPr>
              <a:t>Pandemic initiative</a:t>
            </a:r>
            <a:br>
              <a:rPr lang="en-US" sz="2800" b="1" i="1" u="sng" dirty="0">
                <a:solidFill>
                  <a:srgbClr val="1F497D"/>
                </a:solidFill>
                <a:effectLst/>
                <a:latin typeface="Century Gothic" panose="020B0502020202020204" pitchFamily="34" charset="0"/>
                <a:ea typeface="Calibri" panose="020F0502020204030204" pitchFamily="34" charset="0"/>
                <a:cs typeface="Calibri" panose="020F0502020204030204" pitchFamily="34" charset="0"/>
              </a:rPr>
            </a:br>
            <a:r>
              <a:rPr lang="en-US" sz="2600" u="sng"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rPr>
              <a:t>Institution and disposal cases during Covid pandemic time in subordinate courts</a:t>
            </a:r>
            <a:r>
              <a:rPr lang="en-US" sz="260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rPr>
              <a:t>  </a:t>
            </a:r>
            <a:br>
              <a:rPr lang="en-US" sz="2800" b="1" i="1" dirty="0">
                <a:solidFill>
                  <a:srgbClr val="1F497D"/>
                </a:solidFill>
                <a:effectLst/>
                <a:latin typeface="Century Gothic" panose="020B0502020202020204" pitchFamily="34" charset="0"/>
                <a:ea typeface="Calibri" panose="020F0502020204030204" pitchFamily="34" charset="0"/>
                <a:cs typeface="Calibri" panose="020F0502020204030204" pitchFamily="34" charset="0"/>
              </a:rPr>
            </a:br>
            <a:r>
              <a:rPr lang="en-US" sz="2400" i="1" dirty="0">
                <a:effectLst/>
                <a:latin typeface="Century Gothic" panose="020B0502020202020204" pitchFamily="34" charset="0"/>
                <a:ea typeface="Calibri" panose="020F0502020204030204" pitchFamily="34" charset="0"/>
                <a:cs typeface="Calibri" panose="020F0502020204030204" pitchFamily="34" charset="0"/>
              </a:rPr>
              <a:t>24</a:t>
            </a:r>
            <a:r>
              <a:rPr lang="en-US" sz="2400" i="1" baseline="30000" dirty="0">
                <a:effectLst/>
                <a:latin typeface="Century Gothic" panose="020B0502020202020204" pitchFamily="34" charset="0"/>
                <a:ea typeface="Calibri" panose="020F0502020204030204" pitchFamily="34" charset="0"/>
                <a:cs typeface="Calibri" panose="020F0502020204030204" pitchFamily="34" charset="0"/>
              </a:rPr>
              <a:t>th</a:t>
            </a:r>
            <a:r>
              <a:rPr lang="en-US" sz="2400" i="1" dirty="0">
                <a:effectLst/>
                <a:latin typeface="Century Gothic" panose="020B0502020202020204" pitchFamily="34" charset="0"/>
                <a:ea typeface="Calibri" panose="020F0502020204030204" pitchFamily="34" charset="0"/>
                <a:cs typeface="Calibri" panose="020F0502020204030204" pitchFamily="34" charset="0"/>
              </a:rPr>
              <a:t> March 2020 to 24</a:t>
            </a:r>
            <a:r>
              <a:rPr lang="en-US" sz="2400" i="1" baseline="30000" dirty="0">
                <a:effectLst/>
                <a:latin typeface="Century Gothic" panose="020B0502020202020204" pitchFamily="34" charset="0"/>
                <a:ea typeface="Calibri" panose="020F0502020204030204" pitchFamily="34" charset="0"/>
                <a:cs typeface="Calibri" panose="020F0502020204030204" pitchFamily="34" charset="0"/>
              </a:rPr>
              <a:t>th</a:t>
            </a:r>
            <a:r>
              <a:rPr lang="en-US" sz="2400" i="1" dirty="0">
                <a:effectLst/>
                <a:latin typeface="Century Gothic" panose="020B0502020202020204" pitchFamily="34" charset="0"/>
                <a:ea typeface="Calibri" panose="020F0502020204030204" pitchFamily="34" charset="0"/>
                <a:cs typeface="Calibri" panose="020F0502020204030204" pitchFamily="34" charset="0"/>
              </a:rPr>
              <a:t> Sept. 2021</a:t>
            </a:r>
            <a:br>
              <a:rPr lang="en-IN" sz="2800" dirty="0">
                <a:effectLst/>
                <a:latin typeface="Century Gothic" panose="020B0502020202020204" pitchFamily="34" charset="0"/>
                <a:ea typeface="Calibri" panose="020F0502020204030204" pitchFamily="34" charset="0"/>
                <a:cs typeface="F"/>
              </a:rPr>
            </a:br>
            <a:endParaRPr lang="en-IN" sz="2800"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AEB92875-CCD4-4D98-9707-DCFFA6528304}"/>
              </a:ext>
            </a:extLst>
          </p:cNvPr>
          <p:cNvSpPr>
            <a:spLocks noGrp="1"/>
          </p:cNvSpPr>
          <p:nvPr>
            <p:ph idx="1"/>
          </p:nvPr>
        </p:nvSpPr>
        <p:spPr>
          <a:xfrm>
            <a:off x="1574800" y="2164080"/>
            <a:ext cx="9929812" cy="3747142"/>
          </a:xfrm>
        </p:spPr>
        <p:txBody>
          <a:bodyPr/>
          <a:lstStyle/>
          <a:p>
            <a:pPr>
              <a:buFont typeface="Wingdings" panose="05000000000000000000" pitchFamily="2" charset="2"/>
              <a:buChar char="§"/>
            </a:pPr>
            <a:r>
              <a:rPr lang="en-US" sz="3600" dirty="0">
                <a:latin typeface="Times New Roman" panose="02020603050405020304" pitchFamily="18" charset="0"/>
                <a:cs typeface="Times New Roman" panose="02020603050405020304" pitchFamily="18" charset="0"/>
              </a:rPr>
              <a:t>Cases registered during period	- 2,07,76,396</a:t>
            </a:r>
          </a:p>
          <a:p>
            <a:pPr>
              <a:buFont typeface="Wingdings" panose="05000000000000000000" pitchFamily="2" charset="2"/>
              <a:buChar char="§"/>
            </a:pPr>
            <a:r>
              <a:rPr lang="en-US" sz="3600" dirty="0">
                <a:latin typeface="Times New Roman" panose="02020603050405020304" pitchFamily="18" charset="0"/>
                <a:cs typeface="Times New Roman" panose="02020603050405020304" pitchFamily="18" charset="0"/>
              </a:rPr>
              <a:t>Cases disposed during the period- 1,38,04,680</a:t>
            </a:r>
          </a:p>
          <a:p>
            <a:pPr algn="just">
              <a:buFont typeface="Wingdings" panose="05000000000000000000" pitchFamily="2" charset="2"/>
              <a:buChar char="§"/>
            </a:pPr>
            <a:r>
              <a:rPr lang="en-US" sz="3600" dirty="0">
                <a:latin typeface="Times New Roman" panose="02020603050405020304" pitchFamily="18" charset="0"/>
                <a:cs typeface="Times New Roman" panose="02020603050405020304" pitchFamily="18" charset="0"/>
              </a:rPr>
              <a:t>This was made possible due to the robust digital infrastructure created during Phase I and Phase II of the e-Courts Project</a:t>
            </a:r>
            <a:r>
              <a:rPr lang="en-US" sz="2800" dirty="0"/>
              <a:t>.</a:t>
            </a:r>
            <a:endParaRPr lang="en-IN" sz="2800" dirty="0"/>
          </a:p>
        </p:txBody>
      </p:sp>
    </p:spTree>
    <p:extLst>
      <p:ext uri="{BB962C8B-B14F-4D97-AF65-F5344CB8AC3E}">
        <p14:creationId xmlns:p14="http://schemas.microsoft.com/office/powerpoint/2010/main" val="1191915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941D2-A4C8-4A95-91DA-F8C85F97D77D}"/>
              </a:ext>
            </a:extLst>
          </p:cNvPr>
          <p:cNvSpPr>
            <a:spLocks noGrp="1"/>
          </p:cNvSpPr>
          <p:nvPr>
            <p:ph type="title"/>
          </p:nvPr>
        </p:nvSpPr>
        <p:spPr>
          <a:xfrm>
            <a:off x="1211165" y="136430"/>
            <a:ext cx="8911687" cy="930370"/>
          </a:xfrm>
        </p:spPr>
        <p:txBody>
          <a:bodyPr>
            <a:normAutofit/>
          </a:bodyPr>
          <a:lstStyle/>
          <a:p>
            <a:r>
              <a:rPr lang="en-US" sz="2800" b="1" u="sng" dirty="0">
                <a:effectLst/>
                <a:ea typeface="Noto Serif CJK SC"/>
              </a:rPr>
              <a:t>Other initiatives of eCommittee </a:t>
            </a:r>
            <a:endParaRPr lang="en-IN" sz="2800" u="sng" dirty="0"/>
          </a:p>
        </p:txBody>
      </p:sp>
      <p:sp>
        <p:nvSpPr>
          <p:cNvPr id="3" name="Content Placeholder 2">
            <a:extLst>
              <a:ext uri="{FF2B5EF4-FFF2-40B4-BE49-F238E27FC236}">
                <a16:creationId xmlns:a16="http://schemas.microsoft.com/office/drawing/2014/main" id="{688C615F-77A8-4005-816C-8CC956BF2AD6}"/>
              </a:ext>
            </a:extLst>
          </p:cNvPr>
          <p:cNvSpPr>
            <a:spLocks noGrp="1"/>
          </p:cNvSpPr>
          <p:nvPr>
            <p:ph idx="1"/>
          </p:nvPr>
        </p:nvSpPr>
        <p:spPr>
          <a:xfrm>
            <a:off x="1441132" y="1229360"/>
            <a:ext cx="8915400" cy="5019040"/>
          </a:xfrm>
        </p:spPr>
        <p:txBody>
          <a:bodyPr>
            <a:normAutofit/>
          </a:bodyPr>
          <a:lstStyle/>
          <a:p>
            <a:pPr>
              <a:buFont typeface="Wingdings" panose="05000000000000000000" pitchFamily="2" charset="2"/>
              <a:buChar char="§"/>
            </a:pPr>
            <a:r>
              <a:rPr lang="en-US" sz="3200" dirty="0">
                <a:effectLst/>
                <a:latin typeface="Times New Roman" panose="02020603050405020304" pitchFamily="18" charset="0"/>
                <a:ea typeface="Noto Serif CJK SC"/>
                <a:cs typeface="Times New Roman" panose="02020603050405020304" pitchFamily="18" charset="0"/>
              </a:rPr>
              <a:t>Model rules of video conferencing for courts.</a:t>
            </a:r>
          </a:p>
          <a:p>
            <a:pPr>
              <a:buFont typeface="Wingdings" panose="05000000000000000000" pitchFamily="2" charset="2"/>
              <a:buChar char="§"/>
            </a:pPr>
            <a:r>
              <a:rPr lang="en-US" sz="3200" dirty="0">
                <a:effectLst/>
                <a:latin typeface="Times New Roman" panose="02020603050405020304" pitchFamily="18" charset="0"/>
                <a:ea typeface="Noto Serif CJK SC"/>
                <a:cs typeface="Times New Roman" panose="02020603050405020304" pitchFamily="18" charset="0"/>
              </a:rPr>
              <a:t>Model rules of e-Filing for courts</a:t>
            </a:r>
            <a:r>
              <a:rPr lang="en-US" sz="3200" dirty="0">
                <a:latin typeface="Times New Roman" panose="02020603050405020304" pitchFamily="18" charset="0"/>
                <a:ea typeface="Noto Serif CJK SC"/>
                <a:cs typeface="Times New Roman" panose="02020603050405020304" pitchFamily="18" charset="0"/>
              </a:rPr>
              <a:t>.</a:t>
            </a:r>
          </a:p>
          <a:p>
            <a:pPr>
              <a:buFont typeface="Wingdings" panose="05000000000000000000" pitchFamily="2" charset="2"/>
              <a:buChar char="§"/>
            </a:pPr>
            <a:r>
              <a:rPr lang="en-US" sz="3200" dirty="0">
                <a:effectLst/>
                <a:latin typeface="Times New Roman" panose="02020603050405020304" pitchFamily="18" charset="0"/>
                <a:ea typeface="Noto Serif CJK SC"/>
                <a:cs typeface="Times New Roman" panose="02020603050405020304" pitchFamily="18" charset="0"/>
              </a:rPr>
              <a:t>Model rules for live streaming of court proceedings</a:t>
            </a:r>
            <a:r>
              <a:rPr lang="en-US" sz="3200" dirty="0">
                <a:latin typeface="Times New Roman" panose="02020603050405020304" pitchFamily="18" charset="0"/>
                <a:ea typeface="Noto Serif CJK SC"/>
                <a:cs typeface="Times New Roman" panose="02020603050405020304" pitchFamily="18" charset="0"/>
              </a:rPr>
              <a:t>.</a:t>
            </a:r>
          </a:p>
          <a:p>
            <a:pPr>
              <a:buFont typeface="Wingdings" panose="05000000000000000000" pitchFamily="2" charset="2"/>
              <a:buChar char="§"/>
            </a:pPr>
            <a:r>
              <a:rPr lang="en-US" sz="3200" dirty="0">
                <a:latin typeface="Times New Roman" panose="02020603050405020304" pitchFamily="18" charset="0"/>
                <a:ea typeface="Noto Serif CJK SC"/>
                <a:cs typeface="Times New Roman" panose="02020603050405020304" pitchFamily="18" charset="0"/>
              </a:rPr>
              <a:t>SOP for digital preservation of judicial records.</a:t>
            </a:r>
          </a:p>
          <a:p>
            <a:pPr>
              <a:buFont typeface="Wingdings" panose="05000000000000000000" pitchFamily="2" charset="2"/>
              <a:buChar char="§"/>
            </a:pPr>
            <a:r>
              <a:rPr lang="en-US" sz="3200" dirty="0">
                <a:effectLst/>
                <a:latin typeface="Times New Roman" panose="02020603050405020304" pitchFamily="18" charset="0"/>
                <a:ea typeface="Noto Serif CJK SC"/>
                <a:cs typeface="Times New Roman" panose="02020603050405020304" pitchFamily="18" charset="0"/>
              </a:rPr>
              <a:t>Vision Committee.</a:t>
            </a:r>
          </a:p>
          <a:p>
            <a:pPr>
              <a:buFont typeface="Wingdings" panose="05000000000000000000" pitchFamily="2" charset="2"/>
              <a:buChar char="§"/>
            </a:pPr>
            <a:r>
              <a:rPr lang="en-US" sz="3200" dirty="0">
                <a:effectLst/>
                <a:latin typeface="Times New Roman" panose="02020603050405020304" pitchFamily="18" charset="0"/>
                <a:ea typeface="Noto Serif CJK SC"/>
                <a:cs typeface="Times New Roman" panose="02020603050405020304" pitchFamily="18" charset="0"/>
              </a:rPr>
              <a:t>Sub-Committee for preparing e-Registers</a:t>
            </a:r>
            <a:r>
              <a:rPr lang="en-US" sz="3200" dirty="0">
                <a:latin typeface="Times New Roman" panose="02020603050405020304" pitchFamily="18" charset="0"/>
                <a:ea typeface="Noto Serif CJK SC"/>
                <a:cs typeface="Times New Roman" panose="02020603050405020304" pitchFamily="18" charset="0"/>
              </a:rPr>
              <a:t>.</a:t>
            </a:r>
          </a:p>
          <a:p>
            <a:pPr>
              <a:buFont typeface="Wingdings" panose="05000000000000000000" pitchFamily="2" charset="2"/>
              <a:buChar char="§"/>
            </a:pPr>
            <a:r>
              <a:rPr lang="en-US" sz="3200" dirty="0">
                <a:effectLst/>
                <a:latin typeface="Times New Roman" panose="02020603050405020304" pitchFamily="18" charset="0"/>
                <a:ea typeface="Noto Serif CJK SC"/>
                <a:cs typeface="Times New Roman" panose="02020603050405020304" pitchFamily="18" charset="0"/>
              </a:rPr>
              <a:t>Sub-Committee for marginalized sections.</a:t>
            </a:r>
            <a:endParaRPr lang="en-US" sz="3200" dirty="0">
              <a:latin typeface="Times New Roman" panose="02020603050405020304" pitchFamily="18" charset="0"/>
              <a:ea typeface="Noto Serif CJK SC"/>
              <a:cs typeface="Times New Roman" panose="02020603050405020304" pitchFamily="18" charset="0"/>
            </a:endParaRPr>
          </a:p>
          <a:p>
            <a:endParaRPr lang="en-US" b="1" dirty="0">
              <a:latin typeface="Times New Roman" panose="02020603050405020304" pitchFamily="18" charset="0"/>
              <a:ea typeface="Noto Serif CJK SC"/>
            </a:endParaRPr>
          </a:p>
          <a:p>
            <a:endParaRPr lang="en-IN" dirty="0"/>
          </a:p>
        </p:txBody>
      </p:sp>
    </p:spTree>
    <p:extLst>
      <p:ext uri="{BB962C8B-B14F-4D97-AF65-F5344CB8AC3E}">
        <p14:creationId xmlns:p14="http://schemas.microsoft.com/office/powerpoint/2010/main" val="4293916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CB5C9-B8A5-43E9-B70A-A9415AD8C9F0}"/>
              </a:ext>
            </a:extLst>
          </p:cNvPr>
          <p:cNvSpPr>
            <a:spLocks noGrp="1"/>
          </p:cNvSpPr>
          <p:nvPr>
            <p:ph type="title"/>
          </p:nvPr>
        </p:nvSpPr>
        <p:spPr>
          <a:xfrm>
            <a:off x="1656080" y="146590"/>
            <a:ext cx="8911687" cy="1280890"/>
          </a:xfrm>
        </p:spPr>
        <p:txBody>
          <a:bodyPr>
            <a:normAutofit/>
          </a:bodyPr>
          <a:lstStyle/>
          <a:p>
            <a:r>
              <a:rPr lang="en-IN" sz="4000" b="1" u="sng" dirty="0">
                <a:effectLst/>
                <a:latin typeface="Times New Roman" panose="02020603050405020304" pitchFamily="18" charset="0"/>
                <a:ea typeface="Calibri" panose="020F0502020204030204" pitchFamily="34" charset="0"/>
                <a:cs typeface="Mangal" panose="02040503050203030202" pitchFamily="18" charset="0"/>
              </a:rPr>
              <a:t>e-Courts project</a:t>
            </a:r>
            <a:endParaRPr lang="en-IN" sz="4000" b="1" u="sng" dirty="0"/>
          </a:p>
        </p:txBody>
      </p:sp>
      <p:sp>
        <p:nvSpPr>
          <p:cNvPr id="3" name="Content Placeholder 2">
            <a:extLst>
              <a:ext uri="{FF2B5EF4-FFF2-40B4-BE49-F238E27FC236}">
                <a16:creationId xmlns:a16="http://schemas.microsoft.com/office/drawing/2014/main" id="{48FB77C7-8732-4273-B5A4-28D01D2FFB50}"/>
              </a:ext>
            </a:extLst>
          </p:cNvPr>
          <p:cNvSpPr>
            <a:spLocks noGrp="1"/>
          </p:cNvSpPr>
          <p:nvPr>
            <p:ph idx="1"/>
          </p:nvPr>
        </p:nvSpPr>
        <p:spPr>
          <a:xfrm>
            <a:off x="1656080" y="1185814"/>
            <a:ext cx="9736772" cy="4686666"/>
          </a:xfrm>
        </p:spPr>
        <p:txBody>
          <a:bodyPr>
            <a:normAutofit lnSpcReduction="10000"/>
          </a:bodyPr>
          <a:lstStyle/>
          <a:p>
            <a:pPr algn="just">
              <a:buFont typeface="Wingdings" panose="05000000000000000000" pitchFamily="2" charset="2"/>
              <a:buChar char="§"/>
            </a:pPr>
            <a:r>
              <a:rPr lang="en-IN" sz="3600" b="1" dirty="0">
                <a:effectLst/>
                <a:latin typeface="Times New Roman" panose="02020603050405020304" pitchFamily="18" charset="0"/>
                <a:ea typeface="Calibri" panose="020F0502020204030204" pitchFamily="34" charset="0"/>
                <a:cs typeface="Times New Roman" panose="02020603050405020304" pitchFamily="18" charset="0"/>
              </a:rPr>
              <a:t>Phase III </a:t>
            </a: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of the e-Courts project in India is rooted in two facets central to Gandhian thought - </a:t>
            </a:r>
            <a:r>
              <a:rPr lang="en-IN" sz="3600" b="1" dirty="0">
                <a:effectLst/>
                <a:latin typeface="Times New Roman" panose="02020603050405020304" pitchFamily="18" charset="0"/>
                <a:ea typeface="Calibri" panose="020F0502020204030204" pitchFamily="34" charset="0"/>
                <a:cs typeface="Times New Roman" panose="02020603050405020304" pitchFamily="18" charset="0"/>
              </a:rPr>
              <a:t>access and inclusion</a:t>
            </a: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buFont typeface="Wingdings" panose="05000000000000000000" pitchFamily="2" charset="2"/>
              <a:buChar char="§"/>
            </a:pP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It envisions a judicial system that is easily accessible irrespective of geographical location, digital literacy and is equitable. </a:t>
            </a:r>
          </a:p>
          <a:p>
            <a:pPr algn="just">
              <a:buFont typeface="Wingdings" panose="05000000000000000000" pitchFamily="2" charset="2"/>
              <a:buChar char="§"/>
            </a:pP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It aims to adopts the latest technology for a positive environmental impact</a:t>
            </a:r>
            <a:r>
              <a:rPr lang="en-IN" sz="3200" dirty="0">
                <a:effectLst/>
                <a:latin typeface="Times New Roman" panose="02020603050405020304" pitchFamily="18" charset="0"/>
                <a:ea typeface="Calibri" panose="020F0502020204030204" pitchFamily="34" charset="0"/>
                <a:cs typeface="Mangal" panose="02040503050203030202" pitchFamily="18" charset="0"/>
              </a:rPr>
              <a:t>. </a:t>
            </a:r>
            <a:endParaRPr lang="en-IN" sz="32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3116448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182C-5CD0-4E5D-B0EE-1851F7B32035}"/>
              </a:ext>
            </a:extLst>
          </p:cNvPr>
          <p:cNvSpPr>
            <a:spLocks noGrp="1"/>
          </p:cNvSpPr>
          <p:nvPr>
            <p:ph type="title"/>
          </p:nvPr>
        </p:nvSpPr>
        <p:spPr>
          <a:xfrm>
            <a:off x="2092960" y="624110"/>
            <a:ext cx="9411652" cy="1021810"/>
          </a:xfrm>
        </p:spPr>
        <p:txBody>
          <a:bodyPr>
            <a:normAutofit/>
          </a:bodyPr>
          <a:lstStyle/>
          <a:p>
            <a:r>
              <a:rPr lang="en-IN" sz="4000" u="sng" dirty="0">
                <a:effectLst/>
                <a:latin typeface="Times New Roman" panose="02020603050405020304" pitchFamily="18" charset="0"/>
                <a:ea typeface="Calibri" panose="020F0502020204030204" pitchFamily="34" charset="0"/>
              </a:rPr>
              <a:t>Digitization</a:t>
            </a:r>
            <a:endParaRPr lang="en-IN" sz="4000" u="sng" dirty="0"/>
          </a:p>
        </p:txBody>
      </p:sp>
      <p:sp>
        <p:nvSpPr>
          <p:cNvPr id="3" name="Content Placeholder 2">
            <a:extLst>
              <a:ext uri="{FF2B5EF4-FFF2-40B4-BE49-F238E27FC236}">
                <a16:creationId xmlns:a16="http://schemas.microsoft.com/office/drawing/2014/main" id="{C0F0FD89-E00F-4425-85B9-0F2826E612BF}"/>
              </a:ext>
            </a:extLst>
          </p:cNvPr>
          <p:cNvSpPr>
            <a:spLocks noGrp="1"/>
          </p:cNvSpPr>
          <p:nvPr>
            <p:ph idx="1"/>
          </p:nvPr>
        </p:nvSpPr>
        <p:spPr>
          <a:xfrm>
            <a:off x="1747521" y="1645920"/>
            <a:ext cx="9757092" cy="4196080"/>
          </a:xfrm>
        </p:spPr>
        <p:txBody>
          <a:bodyPr>
            <a:normAutofit/>
          </a:bodyPr>
          <a:lstStyle/>
          <a:p>
            <a:pPr algn="just">
              <a:buFont typeface="Wingdings" panose="05000000000000000000" pitchFamily="2" charset="2"/>
              <a:buChar char="v"/>
            </a:pPr>
            <a:r>
              <a:rPr lang="en-IN" sz="3600" dirty="0">
                <a:effectLst/>
                <a:latin typeface="Times New Roman" panose="02020603050405020304" pitchFamily="18" charset="0"/>
                <a:ea typeface="Calibri" panose="020F0502020204030204" pitchFamily="34" charset="0"/>
              </a:rPr>
              <a:t>Digitization is critical to the e-Courts project to provide various citizen centric services to litigants and lawyers. </a:t>
            </a:r>
          </a:p>
          <a:p>
            <a:pPr marL="0" indent="0" algn="just">
              <a:buNone/>
            </a:pPr>
            <a:endParaRPr lang="en-IN" sz="3600" dirty="0">
              <a:effectLst/>
              <a:latin typeface="Times New Roman" panose="02020603050405020304" pitchFamily="18" charset="0"/>
              <a:ea typeface="Calibri" panose="020F0502020204030204" pitchFamily="34" charset="0"/>
            </a:endParaRPr>
          </a:p>
          <a:p>
            <a:pPr algn="just">
              <a:buFont typeface="Wingdings" panose="05000000000000000000" pitchFamily="2" charset="2"/>
              <a:buChar char="v"/>
            </a:pPr>
            <a:r>
              <a:rPr lang="en-IN" sz="3600" dirty="0">
                <a:effectLst/>
                <a:latin typeface="Times New Roman" panose="02020603050405020304" pitchFamily="18" charset="0"/>
                <a:ea typeface="Calibri" panose="020F0502020204030204" pitchFamily="34" charset="0"/>
              </a:rPr>
              <a:t>Digitization of court records is at the core of the ICT enablement initiatives in judicial domain in Phase III.</a:t>
            </a:r>
            <a:endParaRPr lang="en-IN" dirty="0"/>
          </a:p>
        </p:txBody>
      </p:sp>
    </p:spTree>
    <p:extLst>
      <p:ext uri="{BB962C8B-B14F-4D97-AF65-F5344CB8AC3E}">
        <p14:creationId xmlns:p14="http://schemas.microsoft.com/office/powerpoint/2010/main" val="23236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5487-A529-48F9-8738-91FCD580D0AC}"/>
              </a:ext>
            </a:extLst>
          </p:cNvPr>
          <p:cNvSpPr>
            <a:spLocks noGrp="1"/>
          </p:cNvSpPr>
          <p:nvPr>
            <p:ph type="title"/>
          </p:nvPr>
        </p:nvSpPr>
        <p:spPr>
          <a:xfrm>
            <a:off x="1759805" y="314960"/>
            <a:ext cx="8911687" cy="1559560"/>
          </a:xfrm>
          <a:ln>
            <a:solidFill>
              <a:schemeClr val="accent1">
                <a:lumMod val="75000"/>
              </a:schemeClr>
            </a:solidFill>
          </a:ln>
        </p:spPr>
        <p:txBody>
          <a:bodyPr>
            <a:normAutofit fontScale="90000"/>
          </a:bodyPr>
          <a:lstStyle/>
          <a:p>
            <a:pPr algn="just"/>
            <a:r>
              <a:rPr lang="en-IN" sz="3600" dirty="0">
                <a:effectLst/>
                <a:latin typeface="Times New Roman" panose="02020603050405020304" pitchFamily="18" charset="0"/>
                <a:ea typeface="Calibri" panose="020F0502020204030204" pitchFamily="34" charset="0"/>
              </a:rPr>
              <a:t>The Parliamentary Standing Committee’s 103</a:t>
            </a:r>
            <a:r>
              <a:rPr lang="en-IN" sz="3600" baseline="30000" dirty="0">
                <a:effectLst/>
                <a:latin typeface="Times New Roman" panose="02020603050405020304" pitchFamily="18" charset="0"/>
                <a:ea typeface="Calibri" panose="020F0502020204030204" pitchFamily="34" charset="0"/>
              </a:rPr>
              <a:t>rd</a:t>
            </a:r>
            <a:r>
              <a:rPr lang="en-IN" sz="3600" dirty="0">
                <a:effectLst/>
                <a:latin typeface="Times New Roman" panose="02020603050405020304" pitchFamily="18" charset="0"/>
                <a:ea typeface="Calibri" panose="020F0502020204030204" pitchFamily="34" charset="0"/>
              </a:rPr>
              <a:t> Report on ‘Functioning of Virtual Courts/Court Proceedings through Video Conferencing’</a:t>
            </a:r>
            <a:endParaRPr lang="en-IN" dirty="0"/>
          </a:p>
        </p:txBody>
      </p:sp>
      <p:sp>
        <p:nvSpPr>
          <p:cNvPr id="3" name="Content Placeholder 2">
            <a:extLst>
              <a:ext uri="{FF2B5EF4-FFF2-40B4-BE49-F238E27FC236}">
                <a16:creationId xmlns:a16="http://schemas.microsoft.com/office/drawing/2014/main" id="{E77A9B36-FFE3-43B5-83EE-925E4076B0C5}"/>
              </a:ext>
            </a:extLst>
          </p:cNvPr>
          <p:cNvSpPr>
            <a:spLocks noGrp="1"/>
          </p:cNvSpPr>
          <p:nvPr>
            <p:ph idx="1"/>
          </p:nvPr>
        </p:nvSpPr>
        <p:spPr>
          <a:xfrm>
            <a:off x="1759805" y="2133600"/>
            <a:ext cx="9744807" cy="4409440"/>
          </a:xfrm>
        </p:spPr>
        <p:txBody>
          <a:bodyPr>
            <a:normAutofit/>
          </a:bodyPr>
          <a:lstStyle/>
          <a:p>
            <a:pPr algn="just">
              <a:buFont typeface="Wingdings" panose="05000000000000000000" pitchFamily="2" charset="2"/>
              <a:buChar char="§"/>
            </a:pP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The digital transformation of the judiciary has important implications for clearing a significant backlog of cases.</a:t>
            </a:r>
          </a:p>
          <a:p>
            <a:pPr algn="just">
              <a:buFont typeface="Wingdings" panose="05000000000000000000" pitchFamily="2" charset="2"/>
              <a:buChar char="§"/>
            </a:pP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It will make justice accessible and affordable to a large section of the population and help in overcoming physical and logistical barriers which prevent many litigants from seeking justice.</a:t>
            </a:r>
          </a:p>
          <a:p>
            <a:endParaRPr lang="en-IN" dirty="0"/>
          </a:p>
        </p:txBody>
      </p:sp>
    </p:spTree>
    <p:extLst>
      <p:ext uri="{BB962C8B-B14F-4D97-AF65-F5344CB8AC3E}">
        <p14:creationId xmlns:p14="http://schemas.microsoft.com/office/powerpoint/2010/main" val="2866253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47E6-915D-4F16-813D-B097FA394B69}"/>
              </a:ext>
            </a:extLst>
          </p:cNvPr>
          <p:cNvSpPr>
            <a:spLocks noGrp="1"/>
          </p:cNvSpPr>
          <p:nvPr>
            <p:ph type="title"/>
          </p:nvPr>
        </p:nvSpPr>
        <p:spPr>
          <a:xfrm>
            <a:off x="1920241" y="326653"/>
            <a:ext cx="8944292" cy="1280890"/>
          </a:xfrm>
          <a:ln>
            <a:solidFill>
              <a:schemeClr val="accent1">
                <a:lumMod val="75000"/>
              </a:schemeClr>
            </a:solidFill>
          </a:ln>
        </p:spPr>
        <p:txBody>
          <a:bodyPr>
            <a:noAutofit/>
          </a:bodyPr>
          <a:lstStyle/>
          <a:p>
            <a:pPr algn="just"/>
            <a:r>
              <a:rPr lang="en-IN" sz="2800" dirty="0">
                <a:effectLst/>
                <a:latin typeface="Times New Roman" panose="02020603050405020304" pitchFamily="18" charset="0"/>
                <a:ea typeface="Calibri" panose="020F0502020204030204" pitchFamily="34" charset="0"/>
              </a:rPr>
              <a:t>The Parliamentary Standing Committee’s 103</a:t>
            </a:r>
            <a:r>
              <a:rPr lang="en-IN" sz="2800" baseline="30000" dirty="0">
                <a:effectLst/>
                <a:latin typeface="Times New Roman" panose="02020603050405020304" pitchFamily="18" charset="0"/>
                <a:ea typeface="Calibri" panose="020F0502020204030204" pitchFamily="34" charset="0"/>
              </a:rPr>
              <a:t>rd</a:t>
            </a:r>
            <a:r>
              <a:rPr lang="en-IN" sz="2800" dirty="0">
                <a:effectLst/>
                <a:latin typeface="Times New Roman" panose="02020603050405020304" pitchFamily="18" charset="0"/>
                <a:ea typeface="Calibri" panose="020F0502020204030204" pitchFamily="34" charset="0"/>
              </a:rPr>
              <a:t> Report on ‘Functioning of Virtual Courts/Court Proceedings through Video Conferencing’</a:t>
            </a:r>
            <a:endParaRPr lang="en-IN" sz="2800" dirty="0"/>
          </a:p>
        </p:txBody>
      </p:sp>
      <p:sp>
        <p:nvSpPr>
          <p:cNvPr id="3" name="Content Placeholder 2">
            <a:extLst>
              <a:ext uri="{FF2B5EF4-FFF2-40B4-BE49-F238E27FC236}">
                <a16:creationId xmlns:a16="http://schemas.microsoft.com/office/drawing/2014/main" id="{969DC549-F813-45C1-B819-FFB9AFEF41F9}"/>
              </a:ext>
            </a:extLst>
          </p:cNvPr>
          <p:cNvSpPr>
            <a:spLocks noGrp="1"/>
          </p:cNvSpPr>
          <p:nvPr>
            <p:ph idx="1"/>
          </p:nvPr>
        </p:nvSpPr>
        <p:spPr>
          <a:xfrm>
            <a:off x="1410652" y="2011680"/>
            <a:ext cx="9572308" cy="4663440"/>
          </a:xfrm>
        </p:spPr>
        <p:txBody>
          <a:bodyPr>
            <a:normAutofit/>
          </a:bodyPr>
          <a:lstStyle/>
          <a:p>
            <a:pPr algn="just">
              <a:buFont typeface="Wingdings" panose="05000000000000000000" pitchFamily="2" charset="2"/>
              <a:buChar char="§"/>
            </a:pPr>
            <a:r>
              <a:rPr lang="en-IN" sz="3200" dirty="0">
                <a:effectLst/>
                <a:latin typeface="Times New Roman" panose="02020603050405020304" pitchFamily="18" charset="0"/>
                <a:ea typeface="Calibri" panose="020F0502020204030204" pitchFamily="34" charset="0"/>
              </a:rPr>
              <a:t>The Committee is of the opinion that introduction of virtual courts would result in an improvement over traditional Courts as they are more affordable, citizen friendly and offer greater access to justice.</a:t>
            </a:r>
          </a:p>
          <a:p>
            <a:pPr marL="0" indent="0" algn="just">
              <a:buNone/>
            </a:pPr>
            <a:endParaRPr lang="en-IN" sz="3200" dirty="0">
              <a:effectLst/>
              <a:latin typeface="Times New Roman" panose="02020603050405020304" pitchFamily="18" charset="0"/>
              <a:ea typeface="Calibri" panose="020F0502020204030204" pitchFamily="34" charset="0"/>
            </a:endParaRPr>
          </a:p>
          <a:p>
            <a:pPr algn="just">
              <a:buFont typeface="Wingdings" panose="05000000000000000000" pitchFamily="2" charset="2"/>
              <a:buChar char="§"/>
            </a:pPr>
            <a:r>
              <a:rPr lang="en-IN" sz="3200" dirty="0">
                <a:effectLst/>
                <a:latin typeface="Times New Roman" panose="02020603050405020304" pitchFamily="18" charset="0"/>
                <a:ea typeface="Calibri" panose="020F0502020204030204" pitchFamily="34" charset="0"/>
                <a:cs typeface="Mangal" panose="02040503050203030202" pitchFamily="18" charset="0"/>
              </a:rPr>
              <a:t>There is a need to integrate virtual courts into the country’s legal ecosystem.</a:t>
            </a:r>
            <a:endParaRPr lang="en-IN" sz="3200" dirty="0">
              <a:effectLst/>
              <a:latin typeface="Calibri" panose="020F0502020204030204" pitchFamily="34" charset="0"/>
              <a:ea typeface="Calibri" panose="020F0502020204030204" pitchFamily="34" charset="0"/>
              <a:cs typeface="Mangal" panose="02040503050203030202" pitchFamily="18" charset="0"/>
            </a:endParaRPr>
          </a:p>
          <a:p>
            <a:pPr algn="just"/>
            <a:endParaRPr lang="en-IN" sz="3200" dirty="0"/>
          </a:p>
        </p:txBody>
      </p:sp>
    </p:spTree>
    <p:extLst>
      <p:ext uri="{BB962C8B-B14F-4D97-AF65-F5344CB8AC3E}">
        <p14:creationId xmlns:p14="http://schemas.microsoft.com/office/powerpoint/2010/main" val="1489720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89A7D-A717-4E43-B0CB-B3D6EAD8783D}"/>
              </a:ext>
            </a:extLst>
          </p:cNvPr>
          <p:cNvSpPr>
            <a:spLocks noGrp="1"/>
          </p:cNvSpPr>
          <p:nvPr>
            <p:ph type="title"/>
          </p:nvPr>
        </p:nvSpPr>
        <p:spPr>
          <a:xfrm>
            <a:off x="609480" y="0"/>
            <a:ext cx="11089520" cy="732360"/>
          </a:xfrm>
        </p:spPr>
        <p:txBody>
          <a:bodyPr anchor="t"/>
          <a:lstStyle/>
          <a:p>
            <a:r>
              <a:rPr lang="en-US" u="sng" dirty="0">
                <a:latin typeface="Times New Roman" panose="02020603050405020304" pitchFamily="18" charset="0"/>
                <a:cs typeface="Times New Roman" panose="02020603050405020304" pitchFamily="18" charset="0"/>
              </a:rPr>
              <a:t>Phase I and II</a:t>
            </a:r>
            <a:endParaRPr lang="en-IN" u="sng"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092811A-AF1B-4543-A097-79068FBF043A}"/>
              </a:ext>
            </a:extLst>
          </p:cNvPr>
          <p:cNvSpPr>
            <a:spLocks noGrp="1"/>
          </p:cNvSpPr>
          <p:nvPr>
            <p:ph type="subTitle"/>
          </p:nvPr>
        </p:nvSpPr>
        <p:spPr>
          <a:xfrm>
            <a:off x="873880" y="1107440"/>
            <a:ext cx="10708640" cy="4764200"/>
          </a:xfrm>
        </p:spPr>
        <p:txBody>
          <a:bodyPr anchor="t"/>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Installation of hardware in approximately 18735 court rooms.</a:t>
            </a:r>
          </a:p>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VC facilities to 3240 Court Complexes and 1272 jails.</a:t>
            </a:r>
          </a:p>
          <a:p>
            <a:pPr marL="571500" indent="-571500">
              <a:buFont typeface="Arial" panose="020B0604020202020204" pitchFamily="34" charset="0"/>
              <a:buChar char="•"/>
            </a:pPr>
            <a:r>
              <a:rPr lang="en-GB" sz="3200" dirty="0">
                <a:effectLst/>
                <a:latin typeface="Times New Roman" panose="02020603050405020304" pitchFamily="18" charset="0"/>
                <a:ea typeface="Noto Serif CJK SC"/>
              </a:rPr>
              <a:t>Computerisation of 652 District Legal Services Authorities and 2257 Taluk Legal Services Committee.</a:t>
            </a:r>
            <a:endParaRPr lang="en-US" sz="32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BSNL-MPLS WAN connectivity to Courts.</a:t>
            </a:r>
          </a:p>
          <a:p>
            <a:pPr marL="571500" indent="-5715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Development of CIS</a:t>
            </a:r>
          </a:p>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Launch of NJDG, NSTEP, ICJS</a:t>
            </a:r>
          </a:p>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eCourts services, </a:t>
            </a:r>
            <a:r>
              <a:rPr lang="en-US" sz="3200" dirty="0" err="1">
                <a:latin typeface="Times New Roman" panose="02020603050405020304" pitchFamily="18" charset="0"/>
                <a:cs typeface="Times New Roman" panose="02020603050405020304" pitchFamily="18" charset="0"/>
              </a:rPr>
              <a:t>JustIS</a:t>
            </a:r>
            <a:r>
              <a:rPr lang="en-US" sz="3200" dirty="0">
                <a:latin typeface="Times New Roman" panose="02020603050405020304" pitchFamily="18" charset="0"/>
                <a:cs typeface="Times New Roman" panose="02020603050405020304" pitchFamily="18" charset="0"/>
              </a:rPr>
              <a:t> app</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890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24837-9B8D-47A9-8C7E-05C687F33881}"/>
              </a:ext>
            </a:extLst>
          </p:cNvPr>
          <p:cNvSpPr>
            <a:spLocks noGrp="1"/>
          </p:cNvSpPr>
          <p:nvPr>
            <p:ph type="title"/>
          </p:nvPr>
        </p:nvSpPr>
        <p:spPr>
          <a:xfrm>
            <a:off x="1715452" y="664750"/>
            <a:ext cx="8911687" cy="1280890"/>
          </a:xfrm>
          <a:ln>
            <a:solidFill>
              <a:schemeClr val="accent1"/>
            </a:solidFill>
          </a:ln>
        </p:spPr>
        <p:txBody>
          <a:bodyPr>
            <a:noAutofit/>
          </a:bodyPr>
          <a:lstStyle/>
          <a:p>
            <a:pPr algn="just"/>
            <a:r>
              <a:rPr lang="en-IN" sz="2800" dirty="0">
                <a:effectLst/>
                <a:latin typeface="Times New Roman" panose="02020603050405020304" pitchFamily="18" charset="0"/>
                <a:ea typeface="Calibri" panose="020F0502020204030204" pitchFamily="34" charset="0"/>
              </a:rPr>
              <a:t>The Parliamentary Standing Committee’s 103</a:t>
            </a:r>
            <a:r>
              <a:rPr lang="en-IN" sz="2800" baseline="30000" dirty="0">
                <a:effectLst/>
                <a:latin typeface="Times New Roman" panose="02020603050405020304" pitchFamily="18" charset="0"/>
                <a:ea typeface="Calibri" panose="020F0502020204030204" pitchFamily="34" charset="0"/>
              </a:rPr>
              <a:t>rd</a:t>
            </a:r>
            <a:r>
              <a:rPr lang="en-IN" sz="2800" dirty="0">
                <a:effectLst/>
                <a:latin typeface="Times New Roman" panose="02020603050405020304" pitchFamily="18" charset="0"/>
                <a:ea typeface="Calibri" panose="020F0502020204030204" pitchFamily="34" charset="0"/>
              </a:rPr>
              <a:t> Report on ‘Functioning of Virtual Courts/Court Proceedings through Video Conferencing’</a:t>
            </a:r>
            <a:endParaRPr lang="en-IN" sz="2800" dirty="0"/>
          </a:p>
        </p:txBody>
      </p:sp>
      <p:sp>
        <p:nvSpPr>
          <p:cNvPr id="3" name="Content Placeholder 2">
            <a:extLst>
              <a:ext uri="{FF2B5EF4-FFF2-40B4-BE49-F238E27FC236}">
                <a16:creationId xmlns:a16="http://schemas.microsoft.com/office/drawing/2014/main" id="{DE894795-AB17-4C76-8F7C-3260B1D133BC}"/>
              </a:ext>
            </a:extLst>
          </p:cNvPr>
          <p:cNvSpPr>
            <a:spLocks noGrp="1"/>
          </p:cNvSpPr>
          <p:nvPr>
            <p:ph idx="1"/>
          </p:nvPr>
        </p:nvSpPr>
        <p:spPr>
          <a:xfrm>
            <a:off x="1715452" y="2133600"/>
            <a:ext cx="8911687" cy="4307840"/>
          </a:xfrm>
        </p:spPr>
        <p:txBody>
          <a:bodyPr/>
          <a:lstStyle/>
          <a:p>
            <a:pPr algn="just">
              <a:buFont typeface="Wingdings" panose="05000000000000000000" pitchFamily="2" charset="2"/>
              <a:buChar char="v"/>
            </a:pPr>
            <a:r>
              <a:rPr lang="en-IN" sz="3200" dirty="0">
                <a:effectLst/>
                <a:latin typeface="Times New Roman" panose="02020603050405020304" pitchFamily="18" charset="0"/>
                <a:ea typeface="Calibri" panose="020F0502020204030204" pitchFamily="34" charset="0"/>
                <a:cs typeface="Mangal" panose="02040503050203030202" pitchFamily="18" charset="0"/>
              </a:rPr>
              <a:t>The Committee noted that the transition from physical courtrooms to virtual courtrooms requires massive investment as basic infrastructure required to support digitized court hearings such as (</a:t>
            </a:r>
            <a:r>
              <a:rPr lang="en-IN" sz="3200" dirty="0" err="1">
                <a:effectLst/>
                <a:latin typeface="Times New Roman" panose="02020603050405020304" pitchFamily="18" charset="0"/>
                <a:ea typeface="Calibri" panose="020F0502020204030204" pitchFamily="34" charset="0"/>
                <a:cs typeface="Mangal" panose="02040503050203030202" pitchFamily="18" charset="0"/>
              </a:rPr>
              <a:t>i</a:t>
            </a:r>
            <a:r>
              <a:rPr lang="en-IN" sz="3200" dirty="0">
                <a:effectLst/>
                <a:latin typeface="Times New Roman" panose="02020603050405020304" pitchFamily="18" charset="0"/>
                <a:ea typeface="Calibri" panose="020F0502020204030204" pitchFamily="34" charset="0"/>
                <a:cs typeface="Mangal" panose="02040503050203030202" pitchFamily="18" charset="0"/>
              </a:rPr>
              <a:t>) </a:t>
            </a:r>
            <a:r>
              <a:rPr lang="en-IN" sz="3200" b="1" dirty="0">
                <a:effectLst/>
                <a:latin typeface="Times New Roman" panose="02020603050405020304" pitchFamily="18" charset="0"/>
                <a:ea typeface="Calibri" panose="020F0502020204030204" pitchFamily="34" charset="0"/>
                <a:cs typeface="Mangal" panose="02040503050203030202" pitchFamily="18" charset="0"/>
              </a:rPr>
              <a:t>electronic case files</a:t>
            </a:r>
            <a:r>
              <a:rPr lang="en-IN" sz="3200" dirty="0">
                <a:effectLst/>
                <a:latin typeface="Times New Roman" panose="02020603050405020304" pitchFamily="18" charset="0"/>
                <a:ea typeface="Calibri" panose="020F0502020204030204" pitchFamily="34" charset="0"/>
                <a:cs typeface="Mangal" panose="02040503050203030202" pitchFamily="18" charset="0"/>
              </a:rPr>
              <a:t>; (ii) equipment to project documents and images, audio and video; (iii) tools to record hearings; (iv)videoconferencing tools; and (v) reliable </a:t>
            </a:r>
            <a:r>
              <a:rPr lang="en-IN" sz="3200" dirty="0" err="1">
                <a:effectLst/>
                <a:latin typeface="Times New Roman" panose="02020603050405020304" pitchFamily="18" charset="0"/>
                <a:ea typeface="Calibri" panose="020F0502020204030204" pitchFamily="34" charset="0"/>
                <a:cs typeface="Mangal" panose="02040503050203030202" pitchFamily="18" charset="0"/>
              </a:rPr>
              <a:t>WiFi</a:t>
            </a:r>
            <a:r>
              <a:rPr lang="en-IN" sz="3200" dirty="0">
                <a:effectLst/>
                <a:latin typeface="Times New Roman" panose="02020603050405020304" pitchFamily="18" charset="0"/>
                <a:ea typeface="Calibri" panose="020F0502020204030204" pitchFamily="34" charset="0"/>
                <a:cs typeface="Mangal" panose="02040503050203030202" pitchFamily="18" charset="0"/>
              </a:rPr>
              <a:t> needs to be put in place. </a:t>
            </a:r>
            <a:endParaRPr lang="en-IN" sz="32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4281190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D5FB-3690-4B25-BDAE-360C1C42D801}"/>
              </a:ext>
            </a:extLst>
          </p:cNvPr>
          <p:cNvSpPr>
            <a:spLocks noGrp="1"/>
          </p:cNvSpPr>
          <p:nvPr>
            <p:ph type="title"/>
          </p:nvPr>
        </p:nvSpPr>
        <p:spPr>
          <a:xfrm>
            <a:off x="2054445" y="624110"/>
            <a:ext cx="8911687" cy="1052290"/>
          </a:xfrm>
          <a:ln>
            <a:solidFill>
              <a:schemeClr val="accent1"/>
            </a:solidFill>
          </a:ln>
        </p:spPr>
        <p:txBody>
          <a:bodyPr>
            <a:normAutofit/>
          </a:bodyPr>
          <a:lstStyle/>
          <a:p>
            <a:r>
              <a:rPr lang="en-IN" dirty="0">
                <a:effectLst/>
                <a:latin typeface="Times New Roman" panose="02020603050405020304" pitchFamily="18" charset="0"/>
                <a:ea typeface="Calibri" panose="020F0502020204030204" pitchFamily="34" charset="0"/>
              </a:rPr>
              <a:t>Ease of Doing Business (</a:t>
            </a:r>
            <a:r>
              <a:rPr lang="en-IN" b="1" dirty="0" err="1">
                <a:effectLst/>
                <a:latin typeface="Times New Roman" panose="02020603050405020304" pitchFamily="18" charset="0"/>
                <a:ea typeface="Calibri" panose="020F0502020204030204" pitchFamily="34" charset="0"/>
              </a:rPr>
              <a:t>EoDB</a:t>
            </a:r>
            <a:r>
              <a:rPr lang="en-IN" dirty="0">
                <a:effectLst/>
                <a:latin typeface="Times New Roman" panose="02020603050405020304" pitchFamily="18" charset="0"/>
                <a:ea typeface="Calibri" panose="020F0502020204030204" pitchFamily="34" charset="0"/>
              </a:rPr>
              <a:t>) </a:t>
            </a:r>
            <a:endParaRPr lang="en-IN" dirty="0"/>
          </a:p>
        </p:txBody>
      </p:sp>
      <p:sp>
        <p:nvSpPr>
          <p:cNvPr id="3" name="Content Placeholder 2">
            <a:extLst>
              <a:ext uri="{FF2B5EF4-FFF2-40B4-BE49-F238E27FC236}">
                <a16:creationId xmlns:a16="http://schemas.microsoft.com/office/drawing/2014/main" id="{92B6788A-8972-4268-A100-029B6F0304EC}"/>
              </a:ext>
            </a:extLst>
          </p:cNvPr>
          <p:cNvSpPr>
            <a:spLocks noGrp="1"/>
          </p:cNvSpPr>
          <p:nvPr>
            <p:ph idx="1"/>
          </p:nvPr>
        </p:nvSpPr>
        <p:spPr>
          <a:xfrm>
            <a:off x="2054445" y="2133600"/>
            <a:ext cx="8911687" cy="3777622"/>
          </a:xfrm>
        </p:spPr>
        <p:txBody>
          <a:bodyPr/>
          <a:lstStyle/>
          <a:p>
            <a:pPr algn="just">
              <a:buFont typeface="Wingdings" panose="05000000000000000000" pitchFamily="2" charset="2"/>
              <a:buChar char="v"/>
            </a:pPr>
            <a:r>
              <a:rPr lang="en-IN" sz="3600" dirty="0">
                <a:effectLst/>
                <a:latin typeface="Times New Roman" panose="02020603050405020304" pitchFamily="18" charset="0"/>
                <a:ea typeface="Calibri" panose="020F0502020204030204" pitchFamily="34" charset="0"/>
                <a:cs typeface="Mangal" panose="02040503050203030202" pitchFamily="18" charset="0"/>
              </a:rPr>
              <a:t>The Department of Justice has emphasised that establishment of paperless/digital commercial courts along with expeditious digitization of commercial court records is the key to improving performance on this parameter.</a:t>
            </a:r>
            <a:endParaRPr lang="en-IN" sz="36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1315873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FB845-F749-48D6-8005-332373A52197}"/>
              </a:ext>
            </a:extLst>
          </p:cNvPr>
          <p:cNvSpPr>
            <a:spLocks noGrp="1"/>
          </p:cNvSpPr>
          <p:nvPr>
            <p:ph type="title"/>
          </p:nvPr>
        </p:nvSpPr>
        <p:spPr>
          <a:xfrm>
            <a:off x="2592925" y="624110"/>
            <a:ext cx="8911687" cy="940530"/>
          </a:xfrm>
        </p:spPr>
        <p:txBody>
          <a:bodyPr/>
          <a:lstStyle/>
          <a:p>
            <a:r>
              <a:rPr lang="en-IN" sz="3600" dirty="0">
                <a:effectLst/>
                <a:latin typeface="Times New Roman" panose="02020603050405020304" pitchFamily="18" charset="0"/>
                <a:ea typeface="Calibri" panose="020F0502020204030204" pitchFamily="34" charset="0"/>
              </a:rPr>
              <a:t>Digitization</a:t>
            </a:r>
            <a:endParaRPr lang="en-IN" dirty="0"/>
          </a:p>
        </p:txBody>
      </p:sp>
      <p:sp>
        <p:nvSpPr>
          <p:cNvPr id="3" name="Content Placeholder 2">
            <a:extLst>
              <a:ext uri="{FF2B5EF4-FFF2-40B4-BE49-F238E27FC236}">
                <a16:creationId xmlns:a16="http://schemas.microsoft.com/office/drawing/2014/main" id="{DB77CA50-824B-44C0-8ED0-B39341276FA9}"/>
              </a:ext>
            </a:extLst>
          </p:cNvPr>
          <p:cNvSpPr>
            <a:spLocks noGrp="1"/>
          </p:cNvSpPr>
          <p:nvPr>
            <p:ph idx="1"/>
          </p:nvPr>
        </p:nvSpPr>
        <p:spPr>
          <a:xfrm>
            <a:off x="2589212" y="1747520"/>
            <a:ext cx="8915400" cy="4163702"/>
          </a:xfrm>
        </p:spPr>
        <p:txBody>
          <a:bodyPr>
            <a:normAutofit/>
          </a:bodyPr>
          <a:lstStyle/>
          <a:p>
            <a:pPr algn="just">
              <a:buFont typeface="Wingdings" panose="05000000000000000000" pitchFamily="2" charset="2"/>
              <a:buChar char="v"/>
            </a:pPr>
            <a:r>
              <a:rPr lang="en-IN" sz="3600" dirty="0">
                <a:effectLst/>
                <a:latin typeface="Times New Roman" panose="02020603050405020304" pitchFamily="18" charset="0"/>
                <a:ea typeface="Calibri" panose="020F0502020204030204" pitchFamily="34" charset="0"/>
              </a:rPr>
              <a:t>Digitization of case records will not only aid the successful conduct of court proceedings in virtual courts, as desired by the Parliamentary Standing Committee but will also lead to an efficient and effective enforcement of contracts under </a:t>
            </a:r>
            <a:r>
              <a:rPr lang="en-IN" sz="3600" dirty="0" err="1">
                <a:effectLst/>
                <a:latin typeface="Times New Roman" panose="02020603050405020304" pitchFamily="18" charset="0"/>
                <a:ea typeface="Calibri" panose="020F0502020204030204" pitchFamily="34" charset="0"/>
              </a:rPr>
              <a:t>EoDB</a:t>
            </a:r>
            <a:r>
              <a:rPr lang="en-IN" sz="3600" dirty="0">
                <a:effectLst/>
                <a:latin typeface="Times New Roman" panose="02020603050405020304" pitchFamily="18" charset="0"/>
                <a:ea typeface="Calibri" panose="020F0502020204030204" pitchFamily="34" charset="0"/>
              </a:rPr>
              <a:t>.</a:t>
            </a:r>
            <a:endParaRPr lang="en-IN" sz="3600" dirty="0"/>
          </a:p>
        </p:txBody>
      </p:sp>
    </p:spTree>
    <p:extLst>
      <p:ext uri="{BB962C8B-B14F-4D97-AF65-F5344CB8AC3E}">
        <p14:creationId xmlns:p14="http://schemas.microsoft.com/office/powerpoint/2010/main" val="699425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279F7-2DA6-4D7C-86C3-8D5B0269C780}"/>
              </a:ext>
            </a:extLst>
          </p:cNvPr>
          <p:cNvSpPr>
            <a:spLocks noGrp="1"/>
          </p:cNvSpPr>
          <p:nvPr>
            <p:ph type="title"/>
          </p:nvPr>
        </p:nvSpPr>
        <p:spPr>
          <a:xfrm>
            <a:off x="1879600" y="85630"/>
            <a:ext cx="9614852" cy="1280890"/>
          </a:xfrm>
          <a:ln>
            <a:solidFill>
              <a:schemeClr val="accent1"/>
            </a:solidFill>
          </a:ln>
        </p:spPr>
        <p:txBody>
          <a:bodyPr>
            <a:noAutofit/>
          </a:bodyPr>
          <a:lstStyle/>
          <a:p>
            <a:pPr algn="just"/>
            <a:r>
              <a:rPr lang="en-US" sz="2400" b="1" dirty="0"/>
              <a:t>Digital Preservation Standard Operating Procedure (SOP) </a:t>
            </a:r>
            <a:r>
              <a:rPr lang="en-IN" sz="2400" dirty="0">
                <a:effectLst/>
                <a:latin typeface="Times New Roman" panose="02020603050405020304" pitchFamily="18" charset="0"/>
                <a:ea typeface="Calibri" panose="020F0502020204030204" pitchFamily="34" charset="0"/>
              </a:rPr>
              <a:t>for scanning, storage, retrieval, digitization of court records and preservation of legacy data of the judiciary…… Committee.</a:t>
            </a:r>
            <a:endParaRPr lang="en-IN" sz="2400" dirty="0"/>
          </a:p>
        </p:txBody>
      </p:sp>
      <p:sp>
        <p:nvSpPr>
          <p:cNvPr id="3" name="Content Placeholder 2">
            <a:extLst>
              <a:ext uri="{FF2B5EF4-FFF2-40B4-BE49-F238E27FC236}">
                <a16:creationId xmlns:a16="http://schemas.microsoft.com/office/drawing/2014/main" id="{0B830438-5B4E-4E22-9AAC-67E7C5F7CC97}"/>
              </a:ext>
            </a:extLst>
          </p:cNvPr>
          <p:cNvSpPr>
            <a:spLocks noGrp="1"/>
          </p:cNvSpPr>
          <p:nvPr>
            <p:ph idx="1"/>
          </p:nvPr>
        </p:nvSpPr>
        <p:spPr>
          <a:xfrm>
            <a:off x="1513841" y="1717040"/>
            <a:ext cx="9980612" cy="4866640"/>
          </a:xfrm>
        </p:spPr>
        <p:txBody>
          <a:bodyPr/>
          <a:lstStyle/>
          <a:p>
            <a:pPr marL="342900" indent="-342900">
              <a:lnSpc>
                <a:spcPts val="2800"/>
              </a:lnSpc>
              <a:buAutoNum type="arabicPeriod"/>
            </a:pPr>
            <a:r>
              <a:rPr lang="en-GB" sz="2000" dirty="0">
                <a:latin typeface="Times New Roman" panose="02020603050405020304" pitchFamily="18" charset="0"/>
                <a:cs typeface="Times New Roman" panose="02020603050405020304" pitchFamily="18" charset="0"/>
              </a:rPr>
              <a:t>Hon’ble </a:t>
            </a:r>
            <a:r>
              <a:rPr lang="en-GB" sz="2000" dirty="0" err="1">
                <a:latin typeface="Times New Roman" panose="02020603050405020304" pitchFamily="18" charset="0"/>
                <a:cs typeface="Times New Roman" panose="02020603050405020304" pitchFamily="18" charset="0"/>
              </a:rPr>
              <a:t>Dr.</a:t>
            </a:r>
            <a:r>
              <a:rPr lang="en-GB" sz="2000" dirty="0">
                <a:latin typeface="Times New Roman" panose="02020603050405020304" pitchFamily="18" charset="0"/>
                <a:cs typeface="Times New Roman" panose="02020603050405020304" pitchFamily="18" charset="0"/>
              </a:rPr>
              <a:t> Justice </a:t>
            </a:r>
            <a:r>
              <a:rPr lang="en-GB" sz="2000" b="1" dirty="0">
                <a:latin typeface="Times New Roman" panose="02020603050405020304" pitchFamily="18" charset="0"/>
                <a:cs typeface="Times New Roman" panose="02020603050405020304" pitchFamily="18" charset="0"/>
              </a:rPr>
              <a:t>D. Y. </a:t>
            </a:r>
            <a:r>
              <a:rPr lang="en-GB" sz="2000" b="1" dirty="0" err="1">
                <a:latin typeface="Times New Roman" panose="02020603050405020304" pitchFamily="18" charset="0"/>
                <a:cs typeface="Times New Roman" panose="02020603050405020304" pitchFamily="18" charset="0"/>
              </a:rPr>
              <a:t>Chandrachud</a:t>
            </a:r>
            <a:r>
              <a:rPr lang="en-GB" sz="2000" dirty="0">
                <a:latin typeface="Times New Roman" panose="02020603050405020304" pitchFamily="18" charset="0"/>
                <a:cs typeface="Times New Roman" panose="02020603050405020304" pitchFamily="18" charset="0"/>
              </a:rPr>
              <a:t>, Chairman, e-Committee, Supreme Court of India </a:t>
            </a:r>
          </a:p>
          <a:p>
            <a:pPr marL="342900" indent="-342900">
              <a:lnSpc>
                <a:spcPts val="2800"/>
              </a:lnSpc>
              <a:buAutoNum type="arabicPeriod"/>
            </a:pPr>
            <a:r>
              <a:rPr lang="en-GB" sz="2000" dirty="0">
                <a:latin typeface="Times New Roman" panose="02020603050405020304" pitchFamily="18" charset="0"/>
                <a:cs typeface="Times New Roman" panose="02020603050405020304" pitchFamily="18" charset="0"/>
              </a:rPr>
              <a:t>Hon’ble Mr. Justice </a:t>
            </a:r>
            <a:r>
              <a:rPr lang="en-GB" sz="2000" b="1" dirty="0">
                <a:latin typeface="Times New Roman" panose="02020603050405020304" pitchFamily="18" charset="0"/>
                <a:cs typeface="Times New Roman" panose="02020603050405020304" pitchFamily="18" charset="0"/>
              </a:rPr>
              <a:t>Ravindra Bhat</a:t>
            </a:r>
            <a:r>
              <a:rPr lang="en-GB" sz="2000" dirty="0">
                <a:latin typeface="Times New Roman" panose="02020603050405020304" pitchFamily="18" charset="0"/>
                <a:cs typeface="Times New Roman" panose="02020603050405020304" pitchFamily="18" charset="0"/>
              </a:rPr>
              <a:t>, Judge, Supreme Court of India </a:t>
            </a:r>
          </a:p>
          <a:p>
            <a:pPr marL="342900" indent="-342900">
              <a:lnSpc>
                <a:spcPts val="2800"/>
              </a:lnSpc>
              <a:buAutoNum type="arabicPeriod"/>
            </a:pPr>
            <a:r>
              <a:rPr lang="en-GB" sz="2000" dirty="0">
                <a:latin typeface="Times New Roman" panose="02020603050405020304" pitchFamily="18" charset="0"/>
                <a:cs typeface="Times New Roman" panose="02020603050405020304" pitchFamily="18" charset="0"/>
              </a:rPr>
              <a:t>Hon’ble Mr. Justice </a:t>
            </a:r>
            <a:r>
              <a:rPr lang="en-GB" sz="2000" b="1" dirty="0">
                <a:latin typeface="Times New Roman" panose="02020603050405020304" pitchFamily="18" charset="0"/>
                <a:cs typeface="Times New Roman" panose="02020603050405020304" pitchFamily="18" charset="0"/>
              </a:rPr>
              <a:t>Satish Sharma</a:t>
            </a:r>
            <a:r>
              <a:rPr lang="en-GB" sz="2000" dirty="0">
                <a:latin typeface="Times New Roman" panose="02020603050405020304" pitchFamily="18" charset="0"/>
                <a:cs typeface="Times New Roman" panose="02020603050405020304" pitchFamily="18" charset="0"/>
              </a:rPr>
              <a:t>, Judge, Karnataka High Court </a:t>
            </a:r>
          </a:p>
          <a:p>
            <a:pPr marL="342900" indent="-342900">
              <a:lnSpc>
                <a:spcPts val="2800"/>
              </a:lnSpc>
              <a:buAutoNum type="arabicPeriod"/>
            </a:pPr>
            <a:r>
              <a:rPr lang="en-GB" sz="2000" dirty="0">
                <a:latin typeface="Times New Roman" panose="02020603050405020304" pitchFamily="18" charset="0"/>
                <a:cs typeface="Times New Roman" panose="02020603050405020304" pitchFamily="18" charset="0"/>
              </a:rPr>
              <a:t>Hon’ble Mr. Justice </a:t>
            </a:r>
            <a:r>
              <a:rPr lang="en-GB" sz="2000" b="1" dirty="0">
                <a:latin typeface="Times New Roman" panose="02020603050405020304" pitchFamily="18" charset="0"/>
                <a:cs typeface="Times New Roman" panose="02020603050405020304" pitchFamily="18" charset="0"/>
              </a:rPr>
              <a:t>Rajiv </a:t>
            </a:r>
            <a:r>
              <a:rPr lang="en-GB" sz="2000" b="1" dirty="0" err="1">
                <a:latin typeface="Times New Roman" panose="02020603050405020304" pitchFamily="18" charset="0"/>
                <a:cs typeface="Times New Roman" panose="02020603050405020304" pitchFamily="18" charset="0"/>
              </a:rPr>
              <a:t>Shakder</a:t>
            </a:r>
            <a:r>
              <a:rPr lang="en-GB" sz="2000" dirty="0">
                <a:latin typeface="Times New Roman" panose="02020603050405020304" pitchFamily="18" charset="0"/>
                <a:cs typeface="Times New Roman" panose="02020603050405020304" pitchFamily="18" charset="0"/>
              </a:rPr>
              <a:t>, Judge, Delhi High Court </a:t>
            </a:r>
          </a:p>
          <a:p>
            <a:pPr marL="342900" indent="-342900">
              <a:lnSpc>
                <a:spcPts val="2800"/>
              </a:lnSpc>
              <a:buAutoNum type="arabicPeriod"/>
            </a:pPr>
            <a:r>
              <a:rPr lang="en-GB" sz="2000" dirty="0">
                <a:latin typeface="Times New Roman" panose="02020603050405020304" pitchFamily="18" charset="0"/>
                <a:cs typeface="Times New Roman" panose="02020603050405020304" pitchFamily="18" charset="0"/>
              </a:rPr>
              <a:t>Hon’ble Mr. Justice </a:t>
            </a:r>
            <a:r>
              <a:rPr lang="en-GB" sz="2000" b="1" dirty="0">
                <a:latin typeface="Times New Roman" panose="02020603050405020304" pitchFamily="18" charset="0"/>
                <a:cs typeface="Times New Roman" panose="02020603050405020304" pitchFamily="18" charset="0"/>
              </a:rPr>
              <a:t>Aravind Kumar</a:t>
            </a:r>
            <a:r>
              <a:rPr lang="en-GB" sz="2000" dirty="0">
                <a:latin typeface="Times New Roman" panose="02020603050405020304" pitchFamily="18" charset="0"/>
                <a:cs typeface="Times New Roman" panose="02020603050405020304" pitchFamily="18" charset="0"/>
              </a:rPr>
              <a:t>, Judge, Karnataka High Court </a:t>
            </a:r>
          </a:p>
          <a:p>
            <a:pPr marL="342900" indent="-342900">
              <a:lnSpc>
                <a:spcPts val="2800"/>
              </a:lnSpc>
              <a:buAutoNum type="arabicPeriod"/>
            </a:pPr>
            <a:r>
              <a:rPr lang="en-GB" sz="2000" dirty="0">
                <a:latin typeface="Times New Roman" panose="02020603050405020304" pitchFamily="18" charset="0"/>
                <a:cs typeface="Times New Roman" panose="02020603050405020304" pitchFamily="18" charset="0"/>
              </a:rPr>
              <a:t>Hon’ble Mr. Justice </a:t>
            </a:r>
            <a:r>
              <a:rPr lang="en-GB" sz="2000" b="1" dirty="0">
                <a:latin typeface="Times New Roman" panose="02020603050405020304" pitchFamily="18" charset="0"/>
                <a:cs typeface="Times New Roman" panose="02020603050405020304" pitchFamily="18" charset="0"/>
              </a:rPr>
              <a:t>T S </a:t>
            </a:r>
            <a:r>
              <a:rPr lang="en-GB" sz="2000" b="1" dirty="0" err="1">
                <a:latin typeface="Times New Roman" panose="02020603050405020304" pitchFamily="18" charset="0"/>
                <a:cs typeface="Times New Roman" panose="02020603050405020304" pitchFamily="18" charset="0"/>
              </a:rPr>
              <a:t>Sivagnanam</a:t>
            </a:r>
            <a:r>
              <a:rPr lang="en-GB" sz="2000" dirty="0">
                <a:latin typeface="Times New Roman" panose="02020603050405020304" pitchFamily="18" charset="0"/>
                <a:cs typeface="Times New Roman" panose="02020603050405020304" pitchFamily="18" charset="0"/>
              </a:rPr>
              <a:t>, Judge, Madras High Court </a:t>
            </a:r>
          </a:p>
          <a:p>
            <a:pPr marL="342900" indent="-342900">
              <a:lnSpc>
                <a:spcPts val="2800"/>
              </a:lnSpc>
              <a:buAutoNum type="arabicPeriod"/>
            </a:pPr>
            <a:r>
              <a:rPr lang="en-GB" sz="2000" dirty="0">
                <a:latin typeface="Times New Roman" panose="02020603050405020304" pitchFamily="18" charset="0"/>
                <a:cs typeface="Times New Roman" panose="02020603050405020304" pitchFamily="18" charset="0"/>
              </a:rPr>
              <a:t>Hon’ble Mr. Justice </a:t>
            </a:r>
            <a:r>
              <a:rPr lang="en-GB" sz="2000" b="1" dirty="0">
                <a:latin typeface="Times New Roman" panose="02020603050405020304" pitchFamily="18" charset="0"/>
                <a:cs typeface="Times New Roman" panose="02020603050405020304" pitchFamily="18" charset="0"/>
              </a:rPr>
              <a:t>Nitin </a:t>
            </a:r>
            <a:r>
              <a:rPr lang="en-GB" sz="2000" b="1" dirty="0" err="1">
                <a:latin typeface="Times New Roman" panose="02020603050405020304" pitchFamily="18" charset="0"/>
                <a:cs typeface="Times New Roman" panose="02020603050405020304" pitchFamily="18" charset="0"/>
              </a:rPr>
              <a:t>Jamdar</a:t>
            </a:r>
            <a:r>
              <a:rPr lang="en-GB" sz="2000" dirty="0">
                <a:latin typeface="Times New Roman" panose="02020603050405020304" pitchFamily="18" charset="0"/>
                <a:cs typeface="Times New Roman" panose="02020603050405020304" pitchFamily="18" charset="0"/>
              </a:rPr>
              <a:t>, Judge, Bombay High Court </a:t>
            </a:r>
          </a:p>
          <a:p>
            <a:pPr marL="342900" indent="-342900">
              <a:lnSpc>
                <a:spcPts val="2800"/>
              </a:lnSpc>
              <a:buAutoNum type="arabicPeriod"/>
            </a:pPr>
            <a:r>
              <a:rPr lang="en-GB" sz="2000" dirty="0">
                <a:latin typeface="Times New Roman" panose="02020603050405020304" pitchFamily="18" charset="0"/>
                <a:cs typeface="Times New Roman" panose="02020603050405020304" pitchFamily="18" charset="0"/>
              </a:rPr>
              <a:t>Hon’ble Mr. Justice </a:t>
            </a:r>
            <a:r>
              <a:rPr lang="en-GB" sz="2000" b="1" dirty="0" err="1">
                <a:latin typeface="Times New Roman" panose="02020603050405020304" pitchFamily="18" charset="0"/>
                <a:cs typeface="Times New Roman" panose="02020603050405020304" pitchFamily="18" charset="0"/>
              </a:rPr>
              <a:t>Badar</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Durrez</a:t>
            </a:r>
            <a:r>
              <a:rPr lang="en-GB" sz="2000" b="1" dirty="0">
                <a:latin typeface="Times New Roman" panose="02020603050405020304" pitchFamily="18" charset="0"/>
                <a:cs typeface="Times New Roman" panose="02020603050405020304" pitchFamily="18" charset="0"/>
              </a:rPr>
              <a:t> Ahmed</a:t>
            </a:r>
            <a:r>
              <a:rPr lang="en-GB" sz="2000" dirty="0">
                <a:latin typeface="Times New Roman" panose="02020603050405020304" pitchFamily="18" charset="0"/>
                <a:cs typeface="Times New Roman" panose="02020603050405020304" pitchFamily="18" charset="0"/>
              </a:rPr>
              <a:t>, Former Chief Justice, J &amp; K High Court. </a:t>
            </a:r>
          </a:p>
          <a:p>
            <a:pPr marL="342900" indent="-342900">
              <a:lnSpc>
                <a:spcPts val="2800"/>
              </a:lnSpc>
              <a:buAutoNum type="arabicPeriod"/>
            </a:pPr>
            <a:r>
              <a:rPr lang="en-GB" sz="2000" dirty="0">
                <a:latin typeface="Times New Roman" panose="02020603050405020304" pitchFamily="18" charset="0"/>
                <a:cs typeface="Times New Roman" panose="02020603050405020304" pitchFamily="18" charset="0"/>
              </a:rPr>
              <a:t>Hon’ble Mr. Justice (retd.) </a:t>
            </a:r>
            <a:r>
              <a:rPr lang="en-GB" sz="2000" b="1" dirty="0">
                <a:latin typeface="Times New Roman" panose="02020603050405020304" pitchFamily="18" charset="0"/>
                <a:cs typeface="Times New Roman" panose="02020603050405020304" pitchFamily="18" charset="0"/>
              </a:rPr>
              <a:t>R C Chavan</a:t>
            </a:r>
            <a:r>
              <a:rPr lang="en-GB" sz="2000" dirty="0">
                <a:latin typeface="Times New Roman" panose="02020603050405020304" pitchFamily="18" charset="0"/>
                <a:cs typeface="Times New Roman" panose="02020603050405020304" pitchFamily="18" charset="0"/>
              </a:rPr>
              <a:t>, Vice Chairperson E Committee.</a:t>
            </a:r>
          </a:p>
          <a:p>
            <a:pPr marL="0" indent="0">
              <a:buNone/>
            </a:pPr>
            <a:endParaRPr lang="en-IN" dirty="0"/>
          </a:p>
        </p:txBody>
      </p:sp>
    </p:spTree>
    <p:extLst>
      <p:ext uri="{BB962C8B-B14F-4D97-AF65-F5344CB8AC3E}">
        <p14:creationId xmlns:p14="http://schemas.microsoft.com/office/powerpoint/2010/main" val="2178409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C3A9-5D3F-47C2-8C41-C03B6D9E0E67}"/>
              </a:ext>
            </a:extLst>
          </p:cNvPr>
          <p:cNvSpPr>
            <a:spLocks noGrp="1"/>
          </p:cNvSpPr>
          <p:nvPr>
            <p:ph type="title"/>
          </p:nvPr>
        </p:nvSpPr>
        <p:spPr>
          <a:xfrm>
            <a:off x="1696720" y="247913"/>
            <a:ext cx="9706293" cy="1255490"/>
          </a:xfrm>
          <a:ln>
            <a:solidFill>
              <a:schemeClr val="accent1"/>
            </a:solidFill>
          </a:ln>
        </p:spPr>
        <p:txBody>
          <a:bodyPr>
            <a:normAutofit fontScale="90000"/>
          </a:bodyPr>
          <a:lstStyle/>
          <a:p>
            <a:pPr algn="just"/>
            <a:r>
              <a:rPr lang="en-US" sz="2800" b="1" dirty="0"/>
              <a:t>Digital Preservation Standard Operating Procedure (SOP) </a:t>
            </a:r>
            <a:r>
              <a:rPr lang="en-IN" sz="2800" dirty="0">
                <a:effectLst/>
                <a:latin typeface="Times New Roman" panose="02020603050405020304" pitchFamily="18" charset="0"/>
                <a:ea typeface="Calibri" panose="020F0502020204030204" pitchFamily="34" charset="0"/>
              </a:rPr>
              <a:t>for scanning, storage, retrieval, digitization of court records and preservation of legacy data of the judiciary – Objectives……………….</a:t>
            </a:r>
            <a:endParaRPr lang="en-IN" sz="2800" dirty="0"/>
          </a:p>
        </p:txBody>
      </p:sp>
      <p:sp>
        <p:nvSpPr>
          <p:cNvPr id="3" name="Content Placeholder 2">
            <a:extLst>
              <a:ext uri="{FF2B5EF4-FFF2-40B4-BE49-F238E27FC236}">
                <a16:creationId xmlns:a16="http://schemas.microsoft.com/office/drawing/2014/main" id="{8FBACB58-FCE4-4F70-B675-C35A94B218E1}"/>
              </a:ext>
            </a:extLst>
          </p:cNvPr>
          <p:cNvSpPr>
            <a:spLocks noGrp="1"/>
          </p:cNvSpPr>
          <p:nvPr>
            <p:ph idx="1"/>
          </p:nvPr>
        </p:nvSpPr>
        <p:spPr>
          <a:xfrm>
            <a:off x="1341120" y="1859280"/>
            <a:ext cx="10061891" cy="4572000"/>
          </a:xfrm>
        </p:spPr>
        <p:txBody>
          <a:bodyPr>
            <a:normAutofit lnSpcReduction="10000"/>
          </a:bodyPr>
          <a:lstStyle/>
          <a:p>
            <a:pPr algn="just">
              <a:buFont typeface="Wingdings" panose="05000000000000000000" pitchFamily="2" charset="2"/>
              <a:buChar char="§"/>
            </a:pPr>
            <a:r>
              <a:rPr lang="en-IN" sz="2500" dirty="0">
                <a:effectLst/>
                <a:latin typeface="Times New Roman" panose="02020603050405020304" pitchFamily="18" charset="0"/>
                <a:ea typeface="Calibri" panose="020F0502020204030204" pitchFamily="34" charset="0"/>
              </a:rPr>
              <a:t>Digital preservation digital records and address the looming challenges and threats of technological obsolescence;</a:t>
            </a:r>
          </a:p>
          <a:p>
            <a:pPr algn="just">
              <a:buFont typeface="Wingdings" panose="05000000000000000000" pitchFamily="2" charset="2"/>
              <a:buChar char="§"/>
            </a:pPr>
            <a:r>
              <a:rPr lang="en-IN" sz="2500" dirty="0">
                <a:effectLst/>
                <a:latin typeface="Times New Roman" panose="02020603050405020304" pitchFamily="18" charset="0"/>
                <a:ea typeface="Calibri" panose="020F0502020204030204" pitchFamily="34" charset="0"/>
                <a:cs typeface="Mangal" panose="02040503050203030202" pitchFamily="18" charset="0"/>
              </a:rPr>
              <a:t>Envisage an interoperable implementation model and trustworthy mechanism for digital preservation of judicial data boosting efficiency, consistency and exchange of reliable records / data between judicial entities;</a:t>
            </a:r>
          </a:p>
          <a:p>
            <a:pPr algn="just">
              <a:buFont typeface="Wingdings" panose="05000000000000000000" pitchFamily="2" charset="2"/>
              <a:buChar char="§"/>
            </a:pPr>
            <a:r>
              <a:rPr lang="en-IN" sz="2500" dirty="0">
                <a:effectLst/>
                <a:latin typeface="Times New Roman" panose="02020603050405020304" pitchFamily="18" charset="0"/>
                <a:ea typeface="Calibri" panose="020F0502020204030204" pitchFamily="34" charset="0"/>
              </a:rPr>
              <a:t>The document incorporates select ISO standards where an exhaustive set of globally accepted and auditable best practices, procedures and methods are readily available;</a:t>
            </a:r>
          </a:p>
          <a:p>
            <a:pPr algn="just">
              <a:buFont typeface="Wingdings" panose="05000000000000000000" pitchFamily="2" charset="2"/>
              <a:buChar char="§"/>
            </a:pPr>
            <a:r>
              <a:rPr lang="en-IN" sz="2500" dirty="0">
                <a:effectLst/>
                <a:latin typeface="Times New Roman" panose="02020603050405020304" pitchFamily="18" charset="0"/>
                <a:ea typeface="Calibri" panose="020F0502020204030204" pitchFamily="34" charset="0"/>
              </a:rPr>
              <a:t>Create Judicial Trustworthy Digital Repositories (JTDRs) as an interoperable and reliable source of digital records.</a:t>
            </a:r>
            <a:endParaRPr lang="en-IN" sz="25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12218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16D8-04A3-4A6A-8137-77A389D393C5}"/>
              </a:ext>
            </a:extLst>
          </p:cNvPr>
          <p:cNvSpPr>
            <a:spLocks noGrp="1"/>
          </p:cNvSpPr>
          <p:nvPr>
            <p:ph type="title"/>
          </p:nvPr>
        </p:nvSpPr>
        <p:spPr>
          <a:xfrm>
            <a:off x="2143761" y="624110"/>
            <a:ext cx="9360852" cy="960850"/>
          </a:xfrm>
          <a:ln>
            <a:solidFill>
              <a:schemeClr val="accent1"/>
            </a:solidFill>
          </a:ln>
        </p:spPr>
        <p:txBody>
          <a:bodyPr>
            <a:normAutofit/>
          </a:bodyPr>
          <a:lstStyle/>
          <a:p>
            <a:r>
              <a:rPr lang="en-IN" dirty="0">
                <a:latin typeface="Times New Roman" panose="02020603050405020304" pitchFamily="18" charset="0"/>
                <a:ea typeface="Calibri" panose="020F0502020204030204" pitchFamily="34" charset="0"/>
              </a:rPr>
              <a:t>A</a:t>
            </a:r>
            <a:r>
              <a:rPr lang="en-IN" dirty="0">
                <a:effectLst/>
                <a:latin typeface="Times New Roman" panose="02020603050405020304" pitchFamily="18" charset="0"/>
                <a:ea typeface="Calibri" panose="020F0502020204030204" pitchFamily="34" charset="0"/>
              </a:rPr>
              <a:t>dvantages of digitization of court records</a:t>
            </a:r>
            <a:endParaRPr lang="en-IN" dirty="0"/>
          </a:p>
        </p:txBody>
      </p:sp>
      <p:sp>
        <p:nvSpPr>
          <p:cNvPr id="3" name="Content Placeholder 2">
            <a:extLst>
              <a:ext uri="{FF2B5EF4-FFF2-40B4-BE49-F238E27FC236}">
                <a16:creationId xmlns:a16="http://schemas.microsoft.com/office/drawing/2014/main" id="{921184F2-5D54-4C4A-B596-A9488F03E278}"/>
              </a:ext>
            </a:extLst>
          </p:cNvPr>
          <p:cNvSpPr>
            <a:spLocks noGrp="1"/>
          </p:cNvSpPr>
          <p:nvPr>
            <p:ph idx="1"/>
          </p:nvPr>
        </p:nvSpPr>
        <p:spPr>
          <a:xfrm>
            <a:off x="2143760" y="1828800"/>
            <a:ext cx="9360852" cy="4100290"/>
          </a:xfrm>
          <a:ln>
            <a:solidFill>
              <a:schemeClr val="accent2"/>
            </a:solidFill>
          </a:ln>
        </p:spPr>
        <p:txBody>
          <a:bodyPr>
            <a:noAutofit/>
          </a:bodyPr>
          <a:lstStyle/>
          <a:p>
            <a:pPr>
              <a:buFont typeface="Courier New" panose="02070309020205020404" pitchFamily="49" charset="0"/>
              <a:buChar char="o"/>
            </a:pP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Efficient court and case management.</a:t>
            </a:r>
          </a:p>
          <a:p>
            <a:pPr>
              <a:buFont typeface="Courier New" panose="02070309020205020404" pitchFamily="49" charset="0"/>
              <a:buChar char="o"/>
            </a:pP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Virtual Courts</a:t>
            </a:r>
            <a:r>
              <a:rPr lang="en-IN" sz="3600" dirty="0">
                <a:latin typeface="Times New Roman" panose="02020603050405020304" pitchFamily="18" charset="0"/>
                <a:ea typeface="Calibri" panose="020F0502020204030204" pitchFamily="34" charset="0"/>
                <a:cs typeface="Times New Roman" panose="02020603050405020304" pitchFamily="18" charset="0"/>
              </a:rPr>
              <a:t>.</a:t>
            </a:r>
          </a:p>
          <a:p>
            <a:pPr>
              <a:buFont typeface="Courier New" panose="02070309020205020404" pitchFamily="49" charset="0"/>
              <a:buChar char="o"/>
            </a:pP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Safe and secure.</a:t>
            </a:r>
          </a:p>
          <a:p>
            <a:pPr>
              <a:buFont typeface="Courier New" panose="02070309020205020404" pitchFamily="49" charset="0"/>
              <a:buChar char="o"/>
            </a:pP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 Disaster recovery</a:t>
            </a:r>
            <a:r>
              <a:rPr lang="en-IN" sz="3600" dirty="0">
                <a:latin typeface="Times New Roman" panose="02020603050405020304" pitchFamily="18" charset="0"/>
                <a:ea typeface="Calibri" panose="020F0502020204030204" pitchFamily="34" charset="0"/>
                <a:cs typeface="Times New Roman" panose="02020603050405020304" pitchFamily="18" charset="0"/>
              </a:rPr>
              <a:t>.</a:t>
            </a:r>
          </a:p>
          <a:p>
            <a:pPr>
              <a:buFont typeface="Courier New" panose="02070309020205020404" pitchFamily="49" charset="0"/>
              <a:buChar char="o"/>
            </a:pP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Environment friendly process.</a:t>
            </a:r>
          </a:p>
          <a:p>
            <a:pPr>
              <a:buFont typeface="Courier New" panose="02070309020205020404" pitchFamily="49" charset="0"/>
              <a:buChar char="o"/>
            </a:pPr>
            <a:r>
              <a:rPr lang="en-IN" sz="3600" dirty="0">
                <a:effectLst/>
                <a:latin typeface="Times New Roman" panose="02020603050405020304" pitchFamily="18" charset="0"/>
                <a:ea typeface="Calibri" panose="020F0502020204030204" pitchFamily="34" charset="0"/>
                <a:cs typeface="Times New Roman" panose="02020603050405020304" pitchFamily="18" charset="0"/>
              </a:rPr>
              <a:t>Cost Effective</a:t>
            </a:r>
            <a:r>
              <a:rPr lang="en-IN" sz="3600" dirty="0">
                <a:latin typeface="Times New Roman" panose="02020603050405020304" pitchFamily="18" charset="0"/>
                <a:ea typeface="Calibri" panose="020F0502020204030204" pitchFamily="34" charset="0"/>
                <a:cs typeface="Times New Roman" panose="02020603050405020304" pitchFamily="18" charset="0"/>
              </a:rPr>
              <a:t>.</a:t>
            </a:r>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662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7E224-0A38-46F5-BFE5-D884E6C67ACA}"/>
              </a:ext>
            </a:extLst>
          </p:cNvPr>
          <p:cNvSpPr>
            <a:spLocks noGrp="1"/>
          </p:cNvSpPr>
          <p:nvPr>
            <p:ph type="title"/>
          </p:nvPr>
        </p:nvSpPr>
        <p:spPr>
          <a:xfrm>
            <a:off x="2032001" y="334117"/>
            <a:ext cx="8911687" cy="1082770"/>
          </a:xfrm>
        </p:spPr>
        <p:txBody>
          <a:bodyPr>
            <a:normAutofit fontScale="90000"/>
          </a:bodyPr>
          <a:lstStyle/>
          <a:p>
            <a:r>
              <a:rPr lang="en-IN" sz="3600" dirty="0">
                <a:solidFill>
                  <a:schemeClr val="tx1"/>
                </a:solidFill>
                <a:latin typeface="Times New Roman" panose="02020603050405020304" pitchFamily="18" charset="0"/>
                <a:cs typeface="Times New Roman" panose="02020603050405020304" pitchFamily="18" charset="0"/>
              </a:rPr>
              <a:t>Digitization Survey I, II &amp; III  (Legacy Records + Future Projection)</a:t>
            </a:r>
            <a:br>
              <a:rPr lang="en-GB" sz="3600" dirty="0">
                <a:solidFill>
                  <a:schemeClr val="tx1"/>
                </a:solidFill>
                <a:latin typeface="Times New Roman" panose="02020603050405020304" pitchFamily="18" charset="0"/>
                <a:cs typeface="Times New Roman" panose="02020603050405020304" pitchFamily="18" charset="0"/>
              </a:rPr>
            </a:br>
            <a:endParaRPr lang="en-IN"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Table 7">
            <a:extLst>
              <a:ext uri="{FF2B5EF4-FFF2-40B4-BE49-F238E27FC236}">
                <a16:creationId xmlns:a16="http://schemas.microsoft.com/office/drawing/2014/main" id="{C98A2A3B-15EE-4D8E-A03D-3DA9C203F8EA}"/>
              </a:ext>
            </a:extLst>
          </p:cNvPr>
          <p:cNvGraphicFramePr>
            <a:graphicFrameLocks noGrp="1"/>
          </p:cNvGraphicFramePr>
          <p:nvPr>
            <p:ph idx="1"/>
            <p:extLst>
              <p:ext uri="{D42A27DB-BD31-4B8C-83A1-F6EECF244321}">
                <p14:modId xmlns:p14="http://schemas.microsoft.com/office/powerpoint/2010/main" val="4183437231"/>
              </p:ext>
            </p:extLst>
          </p:nvPr>
        </p:nvGraphicFramePr>
        <p:xfrm>
          <a:off x="2032001" y="1767840"/>
          <a:ext cx="7977204" cy="4214658"/>
        </p:xfrm>
        <a:graphic>
          <a:graphicData uri="http://schemas.openxmlformats.org/drawingml/2006/table">
            <a:tbl>
              <a:tblPr firstRow="1" bandRow="1">
                <a:tableStyleId>{00A15C55-8517-42AA-B614-E9B94910E393}</a:tableStyleId>
              </a:tblPr>
              <a:tblGrid>
                <a:gridCol w="3410811">
                  <a:extLst>
                    <a:ext uri="{9D8B030D-6E8A-4147-A177-3AD203B41FA5}">
                      <a16:colId xmlns:a16="http://schemas.microsoft.com/office/drawing/2014/main" val="1681750975"/>
                    </a:ext>
                  </a:extLst>
                </a:gridCol>
                <a:gridCol w="4566393">
                  <a:extLst>
                    <a:ext uri="{9D8B030D-6E8A-4147-A177-3AD203B41FA5}">
                      <a16:colId xmlns:a16="http://schemas.microsoft.com/office/drawing/2014/main" val="2729579509"/>
                    </a:ext>
                  </a:extLst>
                </a:gridCol>
              </a:tblGrid>
              <a:tr h="10419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Times New Roman" panose="02020603050405020304" pitchFamily="18" charset="0"/>
                          <a:cs typeface="Times New Roman" panose="02020603050405020304" pitchFamily="18" charset="0"/>
                        </a:rPr>
                        <a:t>LEGACY RECORD</a:t>
                      </a:r>
                      <a:endParaRPr lang="en-IN" sz="2200" b="1" dirty="0">
                        <a:solidFill>
                          <a:schemeClr val="bg1"/>
                        </a:solidFill>
                        <a:latin typeface="Times New Roman" panose="02020603050405020304" pitchFamily="18" charset="0"/>
                        <a:cs typeface="Times New Roman" panose="02020603050405020304" pitchFamily="18" charset="0"/>
                      </a:endParaRPr>
                    </a:p>
                    <a:p>
                      <a:endParaRPr lang="en-IN"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3600" b="0" dirty="0">
                          <a:solidFill>
                            <a:schemeClr val="tx1"/>
                          </a:solidFill>
                          <a:latin typeface="Times New Roman" panose="02020603050405020304" pitchFamily="18" charset="0"/>
                          <a:cs typeface="Times New Roman" panose="02020603050405020304" pitchFamily="18" charset="0"/>
                        </a:rPr>
                        <a:t>1242,93,90,000</a:t>
                      </a:r>
                      <a:endParaRPr lang="en-IN" sz="36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387466687"/>
                  </a:ext>
                </a:extLst>
              </a:tr>
              <a:tr h="10419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Times New Roman" panose="02020603050405020304" pitchFamily="18" charset="0"/>
                          <a:cs typeface="Times New Roman" panose="02020603050405020304" pitchFamily="18" charset="0"/>
                        </a:rPr>
                        <a:t>PENDING CASES</a:t>
                      </a:r>
                      <a:endParaRPr lang="en-IN" sz="2200" b="1" dirty="0">
                        <a:solidFill>
                          <a:schemeClr val="bg1"/>
                        </a:solidFill>
                        <a:latin typeface="Times New Roman" panose="02020603050405020304" pitchFamily="18" charset="0"/>
                        <a:cs typeface="Times New Roman" panose="02020603050405020304" pitchFamily="18" charset="0"/>
                      </a:endParaRPr>
                    </a:p>
                    <a:p>
                      <a:endParaRPr lang="en-IN"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3600" dirty="0">
                          <a:latin typeface="Times New Roman" panose="02020603050405020304" pitchFamily="18" charset="0"/>
                          <a:cs typeface="Times New Roman" panose="02020603050405020304" pitchFamily="18" charset="0"/>
                        </a:rPr>
                        <a:t>350,41,50,000</a:t>
                      </a:r>
                      <a:endParaRPr lang="en-IN" sz="3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14030111"/>
                  </a:ext>
                </a:extLst>
              </a:tr>
              <a:tr h="14885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Times New Roman" panose="02020603050405020304" pitchFamily="18" charset="0"/>
                          <a:cs typeface="Times New Roman" panose="02020603050405020304" pitchFamily="18" charset="0"/>
                        </a:rPr>
                        <a:t>INSTITUTION PROJECTION FOR NEXT 5 YEARS</a:t>
                      </a:r>
                      <a:endParaRPr lang="en-IN" sz="2200" b="1" dirty="0">
                        <a:solidFill>
                          <a:schemeClr val="bg1"/>
                        </a:solidFill>
                        <a:latin typeface="Times New Roman" panose="02020603050405020304" pitchFamily="18" charset="0"/>
                        <a:cs typeface="Times New Roman" panose="02020603050405020304" pitchFamily="18" charset="0"/>
                      </a:endParaRPr>
                    </a:p>
                    <a:p>
                      <a:endParaRPr lang="en-IN"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3600" dirty="0">
                          <a:latin typeface="Times New Roman" panose="02020603050405020304" pitchFamily="18" charset="0"/>
                          <a:cs typeface="Times New Roman" panose="02020603050405020304" pitchFamily="18" charset="0"/>
                        </a:rPr>
                        <a:t>1515,41,61,828</a:t>
                      </a:r>
                      <a:endParaRPr lang="en-IN" sz="3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4724716"/>
                  </a:ext>
                </a:extLst>
              </a:tr>
              <a:tr h="642147">
                <a:tc>
                  <a:txBody>
                    <a:bodyPr/>
                    <a:lstStyle/>
                    <a:p>
                      <a:r>
                        <a:rPr lang="en-US" sz="2800" b="1" dirty="0">
                          <a:solidFill>
                            <a:schemeClr val="bg1"/>
                          </a:solidFill>
                          <a:latin typeface="Times New Roman" panose="02020603050405020304" pitchFamily="18" charset="0"/>
                          <a:cs typeface="Times New Roman" panose="02020603050405020304" pitchFamily="18" charset="0"/>
                        </a:rPr>
                        <a:t>TOTAL  PAGES</a:t>
                      </a:r>
                      <a:endParaRPr lang="en-IN" sz="2800" b="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3600" dirty="0">
                          <a:latin typeface="Times New Roman" panose="02020603050405020304" pitchFamily="18" charset="0"/>
                          <a:cs typeface="Times New Roman" panose="02020603050405020304" pitchFamily="18" charset="0"/>
                        </a:rPr>
                        <a:t>3108,77,01,828</a:t>
                      </a:r>
                      <a:endParaRPr lang="en-IN" sz="3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65433508"/>
                  </a:ext>
                </a:extLst>
              </a:tr>
            </a:tbl>
          </a:graphicData>
        </a:graphic>
      </p:graphicFrame>
    </p:spTree>
    <p:extLst>
      <p:ext uri="{BB962C8B-B14F-4D97-AF65-F5344CB8AC3E}">
        <p14:creationId xmlns:p14="http://schemas.microsoft.com/office/powerpoint/2010/main" val="247998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950F-45D9-4C72-AA3B-EF1D8358FDA5}"/>
              </a:ext>
            </a:extLst>
          </p:cNvPr>
          <p:cNvSpPr>
            <a:spLocks noGrp="1"/>
          </p:cNvSpPr>
          <p:nvPr>
            <p:ph type="title"/>
          </p:nvPr>
        </p:nvSpPr>
        <p:spPr>
          <a:xfrm>
            <a:off x="2379565" y="309150"/>
            <a:ext cx="8911687" cy="676370"/>
          </a:xfrm>
        </p:spPr>
        <p:txBody>
          <a:bodyPr>
            <a:normAutofit/>
          </a:bodyPr>
          <a:lstStyle/>
          <a:p>
            <a:r>
              <a:rPr lang="en-US" sz="3200" b="1" dirty="0"/>
              <a:t>BUDGET ESTIMATE </a:t>
            </a:r>
            <a:r>
              <a:rPr lang="en-US" sz="1600" b="1" dirty="0">
                <a:hlinkClick r:id="rId2" action="ppaction://hlinkfile"/>
              </a:rPr>
              <a:t>Budget Estimate_Digitization.docx</a:t>
            </a:r>
            <a:endParaRPr lang="en-IN" sz="1600" b="1" dirty="0"/>
          </a:p>
        </p:txBody>
      </p:sp>
      <p:graphicFrame>
        <p:nvGraphicFramePr>
          <p:cNvPr id="4" name="Table 4">
            <a:extLst>
              <a:ext uri="{FF2B5EF4-FFF2-40B4-BE49-F238E27FC236}">
                <a16:creationId xmlns:a16="http://schemas.microsoft.com/office/drawing/2014/main" id="{45C4D2AC-6895-48E4-9AD5-F74F4ECEC141}"/>
              </a:ext>
            </a:extLst>
          </p:cNvPr>
          <p:cNvGraphicFramePr>
            <a:graphicFrameLocks noGrp="1"/>
          </p:cNvGraphicFramePr>
          <p:nvPr>
            <p:ph idx="1"/>
            <p:extLst>
              <p:ext uri="{D42A27DB-BD31-4B8C-83A1-F6EECF244321}">
                <p14:modId xmlns:p14="http://schemas.microsoft.com/office/powerpoint/2010/main" val="4051827085"/>
              </p:ext>
            </p:extLst>
          </p:nvPr>
        </p:nvGraphicFramePr>
        <p:xfrm>
          <a:off x="2379565" y="985520"/>
          <a:ext cx="8913813" cy="3850640"/>
        </p:xfrm>
        <a:graphic>
          <a:graphicData uri="http://schemas.openxmlformats.org/drawingml/2006/table">
            <a:tbl>
              <a:tblPr firstRow="1" bandRow="1">
                <a:tableStyleId>{5A111915-BE36-4E01-A7E5-04B1672EAD32}</a:tableStyleId>
              </a:tblPr>
              <a:tblGrid>
                <a:gridCol w="2824480">
                  <a:extLst>
                    <a:ext uri="{9D8B030D-6E8A-4147-A177-3AD203B41FA5}">
                      <a16:colId xmlns:a16="http://schemas.microsoft.com/office/drawing/2014/main" val="1309143740"/>
                    </a:ext>
                  </a:extLst>
                </a:gridCol>
                <a:gridCol w="1127760">
                  <a:extLst>
                    <a:ext uri="{9D8B030D-6E8A-4147-A177-3AD203B41FA5}">
                      <a16:colId xmlns:a16="http://schemas.microsoft.com/office/drawing/2014/main" val="2606223595"/>
                    </a:ext>
                  </a:extLst>
                </a:gridCol>
                <a:gridCol w="1280160">
                  <a:extLst>
                    <a:ext uri="{9D8B030D-6E8A-4147-A177-3AD203B41FA5}">
                      <a16:colId xmlns:a16="http://schemas.microsoft.com/office/drawing/2014/main" val="2532870768"/>
                    </a:ext>
                  </a:extLst>
                </a:gridCol>
                <a:gridCol w="1259840">
                  <a:extLst>
                    <a:ext uri="{9D8B030D-6E8A-4147-A177-3AD203B41FA5}">
                      <a16:colId xmlns:a16="http://schemas.microsoft.com/office/drawing/2014/main" val="3389613053"/>
                    </a:ext>
                  </a:extLst>
                </a:gridCol>
                <a:gridCol w="1219200">
                  <a:extLst>
                    <a:ext uri="{9D8B030D-6E8A-4147-A177-3AD203B41FA5}">
                      <a16:colId xmlns:a16="http://schemas.microsoft.com/office/drawing/2014/main" val="1263336438"/>
                    </a:ext>
                  </a:extLst>
                </a:gridCol>
                <a:gridCol w="1202373">
                  <a:extLst>
                    <a:ext uri="{9D8B030D-6E8A-4147-A177-3AD203B41FA5}">
                      <a16:colId xmlns:a16="http://schemas.microsoft.com/office/drawing/2014/main" val="1397838852"/>
                    </a:ext>
                  </a:extLst>
                </a:gridCol>
              </a:tblGrid>
              <a:tr h="370840">
                <a:tc>
                  <a:txBody>
                    <a:bodyPr/>
                    <a:lstStyle/>
                    <a:p>
                      <a:r>
                        <a:rPr lang="en-US" dirty="0"/>
                        <a:t>BUDGETARY HEADS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YEAR- 1</a:t>
                      </a:r>
                    </a:p>
                    <a:p>
                      <a:r>
                        <a:rPr lang="en-US" dirty="0"/>
                        <a:t>(in Cr)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YEAR- 2</a:t>
                      </a:r>
                      <a:endParaRPr lang="en-IN"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Cr)</a:t>
                      </a:r>
                      <a:endParaRPr lang="en-IN" dirty="0"/>
                    </a:p>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YEAR- 3</a:t>
                      </a:r>
                      <a:endParaRPr lang="en-IN"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Cr)</a:t>
                      </a:r>
                      <a:endParaRPr lang="en-IN" dirty="0"/>
                    </a:p>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YEAR- 4</a:t>
                      </a:r>
                      <a:endParaRPr lang="en-IN"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Cr)</a:t>
                      </a:r>
                      <a:endParaRPr lang="en-IN" dirty="0"/>
                    </a:p>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YEAR- 5</a:t>
                      </a:r>
                      <a:endParaRPr lang="en-IN"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Cr)</a:t>
                      </a:r>
                      <a:endParaRPr lang="en-IN" dirty="0"/>
                    </a:p>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5837589"/>
                  </a:ext>
                </a:extLst>
              </a:tr>
              <a:tr h="370840">
                <a:tc>
                  <a:txBody>
                    <a:bodyPr/>
                    <a:lstStyle/>
                    <a:p>
                      <a:r>
                        <a:rPr lang="en-US" dirty="0"/>
                        <a:t>Digitization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388.4</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388.4</a:t>
                      </a:r>
                      <a:endParaRPr lang="en-IN" dirty="0"/>
                    </a:p>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388.4</a:t>
                      </a:r>
                      <a:endParaRPr lang="en-IN" dirty="0"/>
                    </a:p>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388.4</a:t>
                      </a:r>
                      <a:endParaRPr lang="en-IN" dirty="0"/>
                    </a:p>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388.4</a:t>
                      </a:r>
                      <a:endParaRPr lang="en-IN" dirty="0"/>
                    </a:p>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537648"/>
                  </a:ext>
                </a:extLst>
              </a:tr>
              <a:tr h="370840">
                <a:tc>
                  <a:txBody>
                    <a:bodyPr/>
                    <a:lstStyle/>
                    <a:p>
                      <a:r>
                        <a:rPr lang="en-US" dirty="0"/>
                        <a:t>Judicial Digital Repository</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247.82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88.61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81.62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91.57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129.78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8092773"/>
                  </a:ext>
                </a:extLst>
              </a:tr>
              <a:tr h="370840">
                <a:tc>
                  <a:txBody>
                    <a:bodyPr/>
                    <a:lstStyle/>
                    <a:p>
                      <a:r>
                        <a:rPr lang="en-US" dirty="0"/>
                        <a:t>Digital Preservation Tools and Software Solutions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24.87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17.93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18.23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16.63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18.71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957552"/>
                  </a:ext>
                </a:extLst>
              </a:tr>
              <a:tr h="370840">
                <a:tc>
                  <a:txBody>
                    <a:bodyPr/>
                    <a:lstStyle/>
                    <a:p>
                      <a:r>
                        <a:rPr lang="en-US" dirty="0"/>
                        <a:t>TOTAL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661.09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494.94</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488.25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496.6</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536.89</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4146782"/>
                  </a:ext>
                </a:extLst>
              </a:tr>
              <a:tr h="370840">
                <a:tc>
                  <a:txBody>
                    <a:bodyPr/>
                    <a:lstStyle/>
                    <a:p>
                      <a:r>
                        <a:rPr lang="en-US" dirty="0"/>
                        <a:t>GRAND TOTAL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r"/>
                      <a:r>
                        <a:rPr lang="en-US" b="1" dirty="0"/>
                        <a:t>2677.77</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8133522"/>
                  </a:ext>
                </a:extLst>
              </a:tr>
            </a:tbl>
          </a:graphicData>
        </a:graphic>
      </p:graphicFrame>
      <p:graphicFrame>
        <p:nvGraphicFramePr>
          <p:cNvPr id="5" name="Table 5">
            <a:extLst>
              <a:ext uri="{FF2B5EF4-FFF2-40B4-BE49-F238E27FC236}">
                <a16:creationId xmlns:a16="http://schemas.microsoft.com/office/drawing/2014/main" id="{527B2954-C2D6-499C-9251-18BACE83018C}"/>
              </a:ext>
            </a:extLst>
          </p:cNvPr>
          <p:cNvGraphicFramePr>
            <a:graphicFrameLocks noGrp="1"/>
          </p:cNvGraphicFramePr>
          <p:nvPr>
            <p:extLst>
              <p:ext uri="{D42A27DB-BD31-4B8C-83A1-F6EECF244321}">
                <p14:modId xmlns:p14="http://schemas.microsoft.com/office/powerpoint/2010/main" val="453021155"/>
              </p:ext>
            </p:extLst>
          </p:nvPr>
        </p:nvGraphicFramePr>
        <p:xfrm>
          <a:off x="6096000" y="4947920"/>
          <a:ext cx="5195252" cy="1334346"/>
        </p:xfrm>
        <a:graphic>
          <a:graphicData uri="http://schemas.openxmlformats.org/drawingml/2006/table">
            <a:tbl>
              <a:tblPr firstRow="1" bandRow="1">
                <a:tableStyleId>{8A107856-5554-42FB-B03E-39F5DBC370BA}</a:tableStyleId>
              </a:tblPr>
              <a:tblGrid>
                <a:gridCol w="2916633">
                  <a:extLst>
                    <a:ext uri="{9D8B030D-6E8A-4147-A177-3AD203B41FA5}">
                      <a16:colId xmlns:a16="http://schemas.microsoft.com/office/drawing/2014/main" val="1970453155"/>
                    </a:ext>
                  </a:extLst>
                </a:gridCol>
                <a:gridCol w="2278619">
                  <a:extLst>
                    <a:ext uri="{9D8B030D-6E8A-4147-A177-3AD203B41FA5}">
                      <a16:colId xmlns:a16="http://schemas.microsoft.com/office/drawing/2014/main" val="2699546831"/>
                    </a:ext>
                  </a:extLst>
                </a:gridCol>
              </a:tblGrid>
              <a:tr h="444782">
                <a:tc>
                  <a:txBody>
                    <a:bodyPr/>
                    <a:lstStyle/>
                    <a:p>
                      <a:r>
                        <a:rPr lang="en-US" b="0" dirty="0"/>
                        <a:t>TOTAL PAGES</a:t>
                      </a:r>
                      <a:endParaRPr lang="en-IN" b="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3108,77,01,828</a:t>
                      </a:r>
                      <a:endParaRPr lang="en-I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30183374"/>
                  </a:ext>
                </a:extLst>
              </a:tr>
              <a:tr h="444782">
                <a:tc>
                  <a:txBody>
                    <a:bodyPr/>
                    <a:lstStyle/>
                    <a:p>
                      <a:r>
                        <a:rPr lang="en-US" dirty="0"/>
                        <a:t>TOTAL COST</a:t>
                      </a:r>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2677.77</a:t>
                      </a:r>
                      <a:r>
                        <a:rPr lang="en-IN" b="1" dirty="0"/>
                        <a:t> Crore</a:t>
                      </a:r>
                    </a:p>
                  </a:txBody>
                  <a:tcPr/>
                </a:tc>
                <a:extLst>
                  <a:ext uri="{0D108BD9-81ED-4DB2-BD59-A6C34878D82A}">
                    <a16:rowId xmlns:a16="http://schemas.microsoft.com/office/drawing/2014/main" val="3499415238"/>
                  </a:ext>
                </a:extLst>
              </a:tr>
              <a:tr h="444782">
                <a:tc>
                  <a:txBody>
                    <a:bodyPr/>
                    <a:lstStyle/>
                    <a:p>
                      <a:r>
                        <a:rPr lang="en-US" dirty="0"/>
                        <a:t>COST PER PAGE</a:t>
                      </a:r>
                      <a:endParaRPr lang="en-IN" dirty="0"/>
                    </a:p>
                  </a:txBody>
                  <a:tcPr/>
                </a:tc>
                <a:tc>
                  <a:txBody>
                    <a:bodyPr/>
                    <a:lstStyle/>
                    <a:p>
                      <a:r>
                        <a:rPr lang="en-US" b="1" dirty="0"/>
                        <a:t>0.86 </a:t>
                      </a:r>
                      <a:endParaRPr lang="en-IN" b="1" dirty="0"/>
                    </a:p>
                  </a:txBody>
                  <a:tcPr/>
                </a:tc>
                <a:extLst>
                  <a:ext uri="{0D108BD9-81ED-4DB2-BD59-A6C34878D82A}">
                    <a16:rowId xmlns:a16="http://schemas.microsoft.com/office/drawing/2014/main" val="4059065510"/>
                  </a:ext>
                </a:extLst>
              </a:tr>
            </a:tbl>
          </a:graphicData>
        </a:graphic>
      </p:graphicFrame>
    </p:spTree>
    <p:extLst>
      <p:ext uri="{BB962C8B-B14F-4D97-AF65-F5344CB8AC3E}">
        <p14:creationId xmlns:p14="http://schemas.microsoft.com/office/powerpoint/2010/main" val="25377692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05AE-63F2-4630-9363-1EE44F798331}"/>
              </a:ext>
            </a:extLst>
          </p:cNvPr>
          <p:cNvSpPr>
            <a:spLocks noGrp="1"/>
          </p:cNvSpPr>
          <p:nvPr>
            <p:ph type="title"/>
          </p:nvPr>
        </p:nvSpPr>
        <p:spPr>
          <a:xfrm>
            <a:off x="2621280" y="532670"/>
            <a:ext cx="8527732" cy="1280890"/>
          </a:xfrm>
        </p:spPr>
        <p:txBody>
          <a:bodyPr/>
          <a:lstStyle/>
          <a:p>
            <a:r>
              <a:rPr lang="en-US" dirty="0"/>
              <a:t>Digitization initiatives </a:t>
            </a:r>
            <a:endParaRPr lang="en-IN" dirty="0"/>
          </a:p>
        </p:txBody>
      </p:sp>
      <p:sp>
        <p:nvSpPr>
          <p:cNvPr id="3" name="Content Placeholder 2">
            <a:extLst>
              <a:ext uri="{FF2B5EF4-FFF2-40B4-BE49-F238E27FC236}">
                <a16:creationId xmlns:a16="http://schemas.microsoft.com/office/drawing/2014/main" id="{B6A92752-E414-4978-AECB-6E4D2A73B64F}"/>
              </a:ext>
            </a:extLst>
          </p:cNvPr>
          <p:cNvSpPr>
            <a:spLocks noGrp="1"/>
          </p:cNvSpPr>
          <p:nvPr>
            <p:ph idx="1"/>
          </p:nvPr>
        </p:nvSpPr>
        <p:spPr>
          <a:xfrm>
            <a:off x="2125565" y="1540188"/>
            <a:ext cx="8915400" cy="4251011"/>
          </a:xfrm>
        </p:spPr>
        <p:txBody>
          <a:bodyPr>
            <a:normAutofit/>
          </a:bodyPr>
          <a:lstStyle/>
          <a:p>
            <a:pPr algn="just">
              <a:buFont typeface="Wingdings" panose="05000000000000000000" pitchFamily="2" charset="2"/>
              <a:buChar char="§"/>
            </a:pPr>
            <a:r>
              <a:rPr lang="en-IN" sz="3600" dirty="0">
                <a:effectLst/>
                <a:latin typeface="Times New Roman" panose="02020603050405020304" pitchFamily="18" charset="0"/>
                <a:ea typeface="Calibri" panose="020F0502020204030204" pitchFamily="34" charset="0"/>
                <a:cs typeface="Mangal" panose="02040503050203030202" pitchFamily="18" charset="0"/>
              </a:rPr>
              <a:t>To achieve the ICT enablement of Indian Judiciary in its true sense, digitization of court records is of utmost importance and needs to be addressed on priority.</a:t>
            </a:r>
          </a:p>
          <a:p>
            <a:pPr marL="0" indent="0" algn="just">
              <a:buNone/>
            </a:pPr>
            <a:endParaRPr lang="en-IN" sz="3600" dirty="0">
              <a:effectLst/>
              <a:latin typeface="Times New Roman" panose="02020603050405020304" pitchFamily="18" charset="0"/>
              <a:ea typeface="Calibri" panose="020F0502020204030204" pitchFamily="34" charset="0"/>
              <a:cs typeface="Mangal" panose="02040503050203030202" pitchFamily="18" charset="0"/>
            </a:endParaRPr>
          </a:p>
          <a:p>
            <a:pPr algn="just">
              <a:buFont typeface="Wingdings" panose="05000000000000000000" pitchFamily="2" charset="2"/>
              <a:buChar char="§"/>
            </a:pPr>
            <a:r>
              <a:rPr lang="en-IN" sz="3600" dirty="0">
                <a:effectLst/>
                <a:latin typeface="Times New Roman" panose="02020603050405020304" pitchFamily="18" charset="0"/>
                <a:ea typeface="Calibri" panose="020F0502020204030204" pitchFamily="34" charset="0"/>
                <a:cs typeface="Mangal" panose="02040503050203030202" pitchFamily="18" charset="0"/>
              </a:rPr>
              <a:t>Budgetary support is the key to the success of this project. </a:t>
            </a:r>
            <a:endParaRPr lang="en-IN" sz="3600" dirty="0">
              <a:effectLst/>
              <a:latin typeface="Calibri" panose="020F0502020204030204" pitchFamily="34" charset="0"/>
              <a:ea typeface="Calibri" panose="020F0502020204030204" pitchFamily="34" charset="0"/>
              <a:cs typeface="Mangal" panose="02040503050203030202" pitchFamily="18" charset="0"/>
            </a:endParaRPr>
          </a:p>
          <a:p>
            <a:pPr algn="just"/>
            <a:endParaRPr lang="en-IN" dirty="0"/>
          </a:p>
        </p:txBody>
      </p:sp>
    </p:spTree>
    <p:extLst>
      <p:ext uri="{BB962C8B-B14F-4D97-AF65-F5344CB8AC3E}">
        <p14:creationId xmlns:p14="http://schemas.microsoft.com/office/powerpoint/2010/main" val="1553938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1298D-4060-4D08-BC3C-891275A69AB6}"/>
              </a:ext>
            </a:extLst>
          </p:cNvPr>
          <p:cNvSpPr>
            <a:spLocks noGrp="1"/>
          </p:cNvSpPr>
          <p:nvPr>
            <p:ph type="title"/>
          </p:nvPr>
        </p:nvSpPr>
        <p:spPr>
          <a:xfrm>
            <a:off x="2399885" y="2046510"/>
            <a:ext cx="8911687" cy="1280890"/>
          </a:xfrm>
        </p:spPr>
        <p:txBody>
          <a:bodyPr>
            <a:normAutofit/>
          </a:bodyPr>
          <a:lstStyle/>
          <a:p>
            <a:r>
              <a:rPr lang="en-US" sz="5400" dirty="0">
                <a:solidFill>
                  <a:schemeClr val="accent1">
                    <a:lumMod val="75000"/>
                  </a:schemeClr>
                </a:solidFill>
                <a:latin typeface="Comic Sans MS" panose="030F0702030302020204" pitchFamily="66" charset="0"/>
              </a:rPr>
              <a:t>Thank You………………</a:t>
            </a:r>
            <a:endParaRPr lang="en-IN" sz="5400" dirty="0">
              <a:solidFill>
                <a:schemeClr val="accent1">
                  <a:lumMod val="75000"/>
                </a:schemeClr>
              </a:solidFill>
              <a:latin typeface="Comic Sans MS" panose="030F0702030302020204" pitchFamily="66" charset="0"/>
            </a:endParaRPr>
          </a:p>
        </p:txBody>
      </p:sp>
    </p:spTree>
    <p:extLst>
      <p:ext uri="{BB962C8B-B14F-4D97-AF65-F5344CB8AC3E}">
        <p14:creationId xmlns:p14="http://schemas.microsoft.com/office/powerpoint/2010/main" val="57835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1095120" y="228600"/>
            <a:ext cx="9662400" cy="1100160"/>
          </a:xfrm>
          <a:prstGeom prst="rect">
            <a:avLst/>
          </a:prstGeom>
          <a:noFill/>
          <a:ln>
            <a:noFill/>
          </a:ln>
        </p:spPr>
        <p:txBody>
          <a:bodyPr lIns="0" rIns="0" bIns="0" anchor="t">
            <a:normAutofit/>
          </a:bodyPr>
          <a:lstStyle/>
          <a:p>
            <a:pPr>
              <a:lnSpc>
                <a:spcPct val="90000"/>
              </a:lnSpc>
            </a:pPr>
            <a:r>
              <a:rPr lang="en-US" sz="3900" b="1" strike="noStrike" spc="-1" dirty="0">
                <a:solidFill>
                  <a:srgbClr val="455F51"/>
                </a:solidFill>
                <a:latin typeface="Century Gothic"/>
              </a:rPr>
              <a:t>E-Committee Website </a:t>
            </a:r>
            <a:endParaRPr lang="en-US" sz="3900" b="0" strike="noStrike" spc="-1" dirty="0">
              <a:solidFill>
                <a:srgbClr val="000000"/>
              </a:solidFill>
              <a:latin typeface="Palatino Linotype"/>
            </a:endParaRPr>
          </a:p>
        </p:txBody>
      </p:sp>
      <p:pic>
        <p:nvPicPr>
          <p:cNvPr id="312" name="Picture 5"/>
          <p:cNvPicPr/>
          <p:nvPr/>
        </p:nvPicPr>
        <p:blipFill>
          <a:blip r:embed="rId3"/>
          <a:stretch/>
        </p:blipFill>
        <p:spPr>
          <a:xfrm>
            <a:off x="1240380" y="1172520"/>
            <a:ext cx="10667140" cy="5396220"/>
          </a:xfrm>
          <a:prstGeom prst="rect">
            <a:avLst/>
          </a:prstGeom>
          <a:ln w="38160" cap="sq">
            <a:solidFill>
              <a:srgbClr val="000000"/>
            </a:solidFill>
            <a:miter/>
          </a:ln>
          <a:effectLst>
            <a:outerShdw blurRad="50800" dist="37674" dir="2700000" algn="tl" rotWithShape="0">
              <a:srgbClr val="000000">
                <a:alpha val="43000"/>
              </a:srgbClr>
            </a:outerShdw>
          </a:effectLst>
        </p:spPr>
      </p:pic>
      <p:sp>
        <p:nvSpPr>
          <p:cNvPr id="313" name="CustomShape 2"/>
          <p:cNvSpPr/>
          <p:nvPr/>
        </p:nvSpPr>
        <p:spPr>
          <a:xfrm>
            <a:off x="6476760" y="289260"/>
            <a:ext cx="4280760" cy="822600"/>
          </a:xfrm>
          <a:prstGeom prst="rect">
            <a:avLst/>
          </a:prstGeom>
          <a:noFill/>
          <a:ln>
            <a:solidFill>
              <a:schemeClr val="bg2"/>
            </a:solidFill>
          </a:ln>
        </p:spPr>
        <p:style>
          <a:lnRef idx="0">
            <a:scrgbClr r="0" g="0" b="0"/>
          </a:lnRef>
          <a:fillRef idx="0">
            <a:scrgbClr r="0" g="0" b="0"/>
          </a:fillRef>
          <a:effectRef idx="0">
            <a:scrgbClr r="0" g="0" b="0"/>
          </a:effectRef>
          <a:fontRef idx="minor"/>
        </p:style>
        <p:txBody>
          <a:bodyPr>
            <a:spAutoFit/>
          </a:bodyPr>
          <a:lstStyle/>
          <a:p>
            <a:pPr>
              <a:lnSpc>
                <a:spcPct val="100000"/>
              </a:lnSpc>
            </a:pPr>
            <a:r>
              <a:rPr lang="en-US" sz="2400" b="0" u="sng" strike="noStrike" spc="-1" dirty="0">
                <a:solidFill>
                  <a:srgbClr val="6B9F25"/>
                </a:solidFill>
                <a:uFillTx/>
                <a:latin typeface="Palatino Linotype"/>
                <a:hlinkClick r:id="rId4"/>
              </a:rPr>
              <a:t>https://ecommitteesci.gov.in/</a:t>
            </a:r>
            <a:r>
              <a:rPr lang="en-US" sz="2400" b="0" strike="noStrike" spc="-1" dirty="0">
                <a:solidFill>
                  <a:srgbClr val="000000"/>
                </a:solidFill>
                <a:latin typeface="Palatino Linotype"/>
              </a:rPr>
              <a:t> ​</a:t>
            </a:r>
            <a:endParaRPr lang="en-IN"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D197E8-FF81-4C4A-A9F9-F36DE01FB1A3}"/>
              </a:ext>
            </a:extLst>
          </p:cNvPr>
          <p:cNvSpPr>
            <a:spLocks noGrp="1"/>
          </p:cNvSpPr>
          <p:nvPr>
            <p:ph sz="half" idx="1"/>
          </p:nvPr>
        </p:nvSpPr>
        <p:spPr>
          <a:xfrm>
            <a:off x="1603692" y="250352"/>
            <a:ext cx="2958148" cy="5723728"/>
          </a:xfrm>
        </p:spPr>
        <p:txBody>
          <a:bodyPr>
            <a:normAutofit/>
          </a:bodyPr>
          <a:lstStyle/>
          <a:p>
            <a:pPr marL="0" indent="0" algn="l">
              <a:buNone/>
            </a:pPr>
            <a:r>
              <a:rPr lang="en-US" sz="2400" b="0" i="0" u="none" strike="noStrike" baseline="0" dirty="0">
                <a:latin typeface="Times New Roman" panose="02020603050405020304" pitchFamily="18" charset="0"/>
                <a:cs typeface="Times New Roman" panose="02020603050405020304" pitchFamily="18" charset="0"/>
              </a:rPr>
              <a:t>On eCourts Website- Status of Case :</a:t>
            </a:r>
          </a:p>
          <a:p>
            <a:pPr algn="l">
              <a:buFont typeface="Wingdings" panose="05000000000000000000" pitchFamily="2" charset="2"/>
              <a:buChar char="§"/>
            </a:pPr>
            <a:r>
              <a:rPr lang="en-IN" sz="2400" b="0" i="0" u="none" strike="noStrike" baseline="0" dirty="0">
                <a:latin typeface="Times New Roman" panose="02020603050405020304" pitchFamily="18" charset="0"/>
                <a:cs typeface="Times New Roman" panose="02020603050405020304" pitchFamily="18" charset="0"/>
              </a:rPr>
              <a:t>– CNR Number</a:t>
            </a:r>
          </a:p>
          <a:p>
            <a:pPr algn="l">
              <a:buFont typeface="Wingdings" panose="05000000000000000000" pitchFamily="2" charset="2"/>
              <a:buChar char="§"/>
            </a:pPr>
            <a:r>
              <a:rPr lang="en-IN" sz="2400" b="0" i="0" u="none" strike="noStrike" baseline="0" dirty="0">
                <a:latin typeface="Times New Roman" panose="02020603050405020304" pitchFamily="18" charset="0"/>
                <a:cs typeface="Times New Roman" panose="02020603050405020304" pitchFamily="18" charset="0"/>
              </a:rPr>
              <a:t>– Case No.</a:t>
            </a:r>
          </a:p>
          <a:p>
            <a:pPr algn="l">
              <a:buFont typeface="Wingdings" panose="05000000000000000000" pitchFamily="2" charset="2"/>
              <a:buChar char="§"/>
            </a:pPr>
            <a:r>
              <a:rPr lang="en-IN" sz="2400" b="0" i="0" u="none" strike="noStrike" baseline="0" dirty="0">
                <a:latin typeface="Times New Roman" panose="02020603050405020304" pitchFamily="18" charset="0"/>
                <a:cs typeface="Times New Roman" panose="02020603050405020304" pitchFamily="18" charset="0"/>
              </a:rPr>
              <a:t>– FIR No.</a:t>
            </a:r>
          </a:p>
          <a:p>
            <a:pPr algn="l">
              <a:buFont typeface="Wingdings" panose="05000000000000000000" pitchFamily="2" charset="2"/>
              <a:buChar char="§"/>
            </a:pPr>
            <a:r>
              <a:rPr lang="en-IN" sz="2400" b="0" i="0" u="none" strike="noStrike" baseline="0" dirty="0">
                <a:latin typeface="Times New Roman" panose="02020603050405020304" pitchFamily="18" charset="0"/>
                <a:cs typeface="Times New Roman" panose="02020603050405020304" pitchFamily="18" charset="0"/>
              </a:rPr>
              <a:t>– Party Name</a:t>
            </a:r>
          </a:p>
          <a:p>
            <a:pPr algn="l">
              <a:buFont typeface="Wingdings" panose="05000000000000000000" pitchFamily="2" charset="2"/>
              <a:buChar char="§"/>
            </a:pPr>
            <a:r>
              <a:rPr lang="en-IN" sz="2400" b="0" i="0" u="none" strike="noStrike" baseline="0" dirty="0">
                <a:latin typeface="Times New Roman" panose="02020603050405020304" pitchFamily="18" charset="0"/>
                <a:cs typeface="Times New Roman" panose="02020603050405020304" pitchFamily="18" charset="0"/>
              </a:rPr>
              <a:t>– Advocate Name</a:t>
            </a:r>
          </a:p>
          <a:p>
            <a:pPr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 Filing Number of the Case.</a:t>
            </a:r>
          </a:p>
          <a:p>
            <a:pPr algn="l">
              <a:buFont typeface="Wingdings" panose="05000000000000000000" pitchFamily="2" charset="2"/>
              <a:buChar char="§"/>
            </a:pPr>
            <a:r>
              <a:rPr lang="en-IN" sz="2400" b="0" i="0" u="none" strike="noStrike" baseline="0" dirty="0">
                <a:latin typeface="Times New Roman" panose="02020603050405020304" pitchFamily="18" charset="0"/>
                <a:cs typeface="Times New Roman" panose="02020603050405020304" pitchFamily="18" charset="0"/>
              </a:rPr>
              <a:t>– Act Name</a:t>
            </a:r>
          </a:p>
          <a:p>
            <a:pPr algn="l">
              <a:buFont typeface="Wingdings" panose="05000000000000000000" pitchFamily="2" charset="2"/>
              <a:buChar char="§"/>
            </a:pPr>
            <a:r>
              <a:rPr lang="en-IN" sz="2400" b="0" i="0" u="none" strike="noStrike" baseline="0" dirty="0">
                <a:latin typeface="Times New Roman" panose="02020603050405020304" pitchFamily="18" charset="0"/>
                <a:cs typeface="Times New Roman" panose="02020603050405020304" pitchFamily="18" charset="0"/>
              </a:rPr>
              <a:t>– Case Type Wise</a:t>
            </a:r>
          </a:p>
          <a:p>
            <a:endParaRPr lang="en-IN" dirty="0"/>
          </a:p>
        </p:txBody>
      </p:sp>
      <p:pic>
        <p:nvPicPr>
          <p:cNvPr id="6" name="Content Placeholder 5">
            <a:extLst>
              <a:ext uri="{FF2B5EF4-FFF2-40B4-BE49-F238E27FC236}">
                <a16:creationId xmlns:a16="http://schemas.microsoft.com/office/drawing/2014/main" id="{8F9BA6F8-2BBF-4297-886F-3F45202F1E5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61840" y="250352"/>
            <a:ext cx="7538720" cy="5723728"/>
          </a:xfrm>
        </p:spPr>
      </p:pic>
    </p:spTree>
    <p:extLst>
      <p:ext uri="{BB962C8B-B14F-4D97-AF65-F5344CB8AC3E}">
        <p14:creationId xmlns:p14="http://schemas.microsoft.com/office/powerpoint/2010/main" val="213815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1"/>
          <p:cNvSpPr txBox="1"/>
          <p:nvPr/>
        </p:nvSpPr>
        <p:spPr>
          <a:xfrm>
            <a:off x="467520" y="271350"/>
            <a:ext cx="10972440" cy="881640"/>
          </a:xfrm>
          <a:prstGeom prst="rect">
            <a:avLst/>
          </a:prstGeom>
          <a:noFill/>
          <a:ln>
            <a:noFill/>
          </a:ln>
        </p:spPr>
        <p:txBody>
          <a:bodyPr lIns="0" tIns="0" rIns="0" bIns="0" anchor="ctr">
            <a:noAutofit/>
          </a:bodyPr>
          <a:lstStyle/>
          <a:p>
            <a:r>
              <a:rPr lang="en-US" sz="4000" b="1" spc="-1" dirty="0">
                <a:solidFill>
                  <a:srgbClr val="455F51"/>
                </a:solidFill>
                <a:latin typeface="Century Gothic"/>
              </a:rPr>
              <a:t>E-courts mobile app</a:t>
            </a:r>
            <a:r>
              <a:rPr lang="en-US" sz="3200" b="1" spc="-1" dirty="0">
                <a:solidFill>
                  <a:srgbClr val="455F51"/>
                </a:solidFill>
                <a:latin typeface="Century Gothic"/>
              </a:rPr>
              <a:t> </a:t>
            </a:r>
          </a:p>
          <a:p>
            <a:r>
              <a:rPr lang="en-US" sz="2400" b="0" i="0" dirty="0">
                <a:solidFill>
                  <a:srgbClr val="000000"/>
                </a:solidFill>
                <a:effectLst/>
                <a:latin typeface="Segoe UI" panose="020B0502040204020203" pitchFamily="34" charset="0"/>
              </a:rPr>
              <a:t>The number of e-Courts services mobile downloads: 66,05,345 (As of 01.10.2021).</a:t>
            </a:r>
            <a:r>
              <a:rPr lang="en-US" sz="2400" b="1" spc="-1" dirty="0">
                <a:solidFill>
                  <a:srgbClr val="455F51"/>
                </a:solidFill>
                <a:latin typeface="Century Gothic"/>
              </a:rPr>
              <a:t> </a:t>
            </a:r>
          </a:p>
        </p:txBody>
      </p:sp>
      <p:sp>
        <p:nvSpPr>
          <p:cNvPr id="369" name="TextShape 2"/>
          <p:cNvSpPr txBox="1"/>
          <p:nvPr/>
        </p:nvSpPr>
        <p:spPr>
          <a:xfrm>
            <a:off x="609480" y="1604520"/>
            <a:ext cx="10972440" cy="3977280"/>
          </a:xfrm>
          <a:prstGeom prst="rect">
            <a:avLst/>
          </a:prstGeom>
          <a:noFill/>
          <a:ln>
            <a:noFill/>
          </a:ln>
        </p:spPr>
        <p:txBody>
          <a:bodyPr lIns="0" tIns="0" rIns="0" bIns="0" anchor="ctr">
            <a:noAutofit/>
          </a:bodyPr>
          <a:lstStyle/>
          <a:p>
            <a:pPr algn="ctr"/>
            <a:endParaRPr lang="en-IN" sz="3200" b="0" strike="noStrike" spc="-1">
              <a:latin typeface="Arial"/>
            </a:endParaRPr>
          </a:p>
        </p:txBody>
      </p:sp>
      <p:pic>
        <p:nvPicPr>
          <p:cNvPr id="370" name="Picture 369"/>
          <p:cNvPicPr/>
          <p:nvPr/>
        </p:nvPicPr>
        <p:blipFill>
          <a:blip r:embed="rId2"/>
          <a:stretch/>
        </p:blipFill>
        <p:spPr>
          <a:xfrm>
            <a:off x="168480" y="1579265"/>
            <a:ext cx="5437440" cy="4510800"/>
          </a:xfrm>
          <a:prstGeom prst="rect">
            <a:avLst/>
          </a:prstGeom>
          <a:ln>
            <a:noFill/>
          </a:ln>
        </p:spPr>
      </p:pic>
      <p:pic>
        <p:nvPicPr>
          <p:cNvPr id="371" name="Picture 370"/>
          <p:cNvPicPr/>
          <p:nvPr/>
        </p:nvPicPr>
        <p:blipFill>
          <a:blip r:embed="rId3"/>
          <a:stretch/>
        </p:blipFill>
        <p:spPr>
          <a:xfrm>
            <a:off x="5906942" y="1775520"/>
            <a:ext cx="5535000" cy="1503000"/>
          </a:xfrm>
          <a:prstGeom prst="rect">
            <a:avLst/>
          </a:prstGeom>
          <a:ln>
            <a:noFill/>
          </a:ln>
        </p:spPr>
      </p:pic>
      <p:pic>
        <p:nvPicPr>
          <p:cNvPr id="372" name="Picture 371"/>
          <p:cNvPicPr/>
          <p:nvPr/>
        </p:nvPicPr>
        <p:blipFill>
          <a:blip r:embed="rId4"/>
          <a:stretch/>
        </p:blipFill>
        <p:spPr>
          <a:xfrm>
            <a:off x="5906942" y="3730050"/>
            <a:ext cx="1695240" cy="1504440"/>
          </a:xfrm>
          <a:prstGeom prst="rect">
            <a:avLst/>
          </a:prstGeom>
          <a:ln>
            <a:noFill/>
          </a:ln>
        </p:spPr>
      </p:pic>
      <p:pic>
        <p:nvPicPr>
          <p:cNvPr id="373" name="Picture 372"/>
          <p:cNvPicPr/>
          <p:nvPr/>
        </p:nvPicPr>
        <p:blipFill>
          <a:blip r:embed="rId5"/>
          <a:stretch/>
        </p:blipFill>
        <p:spPr>
          <a:xfrm>
            <a:off x="8308502" y="4091165"/>
            <a:ext cx="3133440" cy="761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 name="Picture 373"/>
          <p:cNvPicPr/>
          <p:nvPr/>
        </p:nvPicPr>
        <p:blipFill>
          <a:blip r:embed="rId2"/>
          <a:stretch/>
        </p:blipFill>
        <p:spPr>
          <a:xfrm>
            <a:off x="245031" y="1190283"/>
            <a:ext cx="5850969" cy="5535637"/>
          </a:xfrm>
          <a:prstGeom prst="rect">
            <a:avLst/>
          </a:prstGeom>
          <a:ln>
            <a:noFill/>
          </a:ln>
        </p:spPr>
      </p:pic>
      <p:pic>
        <p:nvPicPr>
          <p:cNvPr id="375" name="Picture 374"/>
          <p:cNvPicPr/>
          <p:nvPr/>
        </p:nvPicPr>
        <p:blipFill>
          <a:blip r:embed="rId3"/>
          <a:stretch/>
        </p:blipFill>
        <p:spPr>
          <a:xfrm>
            <a:off x="6534320" y="1190283"/>
            <a:ext cx="4851914" cy="5380892"/>
          </a:xfrm>
          <a:prstGeom prst="rect">
            <a:avLst/>
          </a:prstGeom>
          <a:ln>
            <a:noFill/>
          </a:ln>
        </p:spPr>
      </p:pic>
      <p:sp>
        <p:nvSpPr>
          <p:cNvPr id="376" name="TextShape 1"/>
          <p:cNvSpPr txBox="1"/>
          <p:nvPr/>
        </p:nvSpPr>
        <p:spPr>
          <a:xfrm>
            <a:off x="416720" y="0"/>
            <a:ext cx="10468440" cy="778800"/>
          </a:xfrm>
          <a:prstGeom prst="rect">
            <a:avLst/>
          </a:prstGeom>
          <a:noFill/>
          <a:ln>
            <a:noFill/>
          </a:ln>
        </p:spPr>
        <p:txBody>
          <a:bodyPr lIns="0" tIns="0" rIns="0" bIns="0" anchor="ctr">
            <a:noAutofit/>
          </a:bodyPr>
          <a:lstStyle/>
          <a:p>
            <a:r>
              <a:rPr lang="en-US" sz="1800" b="0" strike="noStrike" spc="-1" dirty="0">
                <a:solidFill>
                  <a:srgbClr val="000000"/>
                </a:solidFill>
                <a:latin typeface="Palatino Linotype"/>
              </a:rPr>
              <a:t>		</a:t>
            </a:r>
            <a:r>
              <a:rPr lang="en-US" sz="4000" b="1" spc="-1" dirty="0">
                <a:solidFill>
                  <a:srgbClr val="455F51"/>
                </a:solidFill>
                <a:latin typeface="Century Gothic"/>
              </a:rPr>
              <a:t>e-Courts mobile app- Case History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extShape 1"/>
          <p:cNvSpPr txBox="1"/>
          <p:nvPr/>
        </p:nvSpPr>
        <p:spPr>
          <a:xfrm>
            <a:off x="610080" y="197840"/>
            <a:ext cx="10880880" cy="1100160"/>
          </a:xfrm>
          <a:prstGeom prst="rect">
            <a:avLst/>
          </a:prstGeom>
          <a:noFill/>
          <a:ln>
            <a:noFill/>
          </a:ln>
        </p:spPr>
        <p:txBody>
          <a:bodyPr lIns="0" rIns="0" bIns="0" anchor="t">
            <a:normAutofit fontScale="94000"/>
          </a:bodyPr>
          <a:lstStyle/>
          <a:p>
            <a:pPr algn="just">
              <a:lnSpc>
                <a:spcPct val="90000"/>
              </a:lnSpc>
            </a:pPr>
            <a:r>
              <a:rPr lang="en-US" sz="3400" u="sng" strike="noStrike" spc="-1" dirty="0">
                <a:solidFill>
                  <a:srgbClr val="455F51"/>
                </a:solidFill>
                <a:latin typeface="Century Gothic"/>
              </a:rPr>
              <a:t>E-Courts Mission Mode Project ranked No 1 by </a:t>
            </a:r>
            <a:r>
              <a:rPr lang="en-US" sz="3400" u="sng" strike="noStrike" spc="-1" dirty="0" err="1">
                <a:solidFill>
                  <a:srgbClr val="455F51"/>
                </a:solidFill>
                <a:latin typeface="Century Gothic"/>
              </a:rPr>
              <a:t>eTaal</a:t>
            </a:r>
            <a:r>
              <a:rPr lang="en-US" sz="3400" u="sng" strike="noStrike" spc="-1" dirty="0">
                <a:solidFill>
                  <a:srgbClr val="455F51"/>
                </a:solidFill>
                <a:latin typeface="Century Gothic"/>
              </a:rPr>
              <a:t> </a:t>
            </a:r>
            <a:endParaRPr lang="en-US" sz="3400" u="sng" strike="noStrike" spc="-1" dirty="0">
              <a:solidFill>
                <a:srgbClr val="000000"/>
              </a:solidFill>
              <a:latin typeface="Palatino Linotype"/>
            </a:endParaRPr>
          </a:p>
        </p:txBody>
      </p:sp>
      <p:pic>
        <p:nvPicPr>
          <p:cNvPr id="307" name="Content Placeholder 6"/>
          <p:cNvPicPr/>
          <p:nvPr/>
        </p:nvPicPr>
        <p:blipFill>
          <a:blip r:embed="rId2"/>
          <a:stretch/>
        </p:blipFill>
        <p:spPr>
          <a:xfrm>
            <a:off x="610080" y="1300680"/>
            <a:ext cx="5359080" cy="5356800"/>
          </a:xfrm>
          <a:prstGeom prst="rect">
            <a:avLst/>
          </a:prstGeom>
          <a:ln w="38160" cap="sq">
            <a:solidFill>
              <a:srgbClr val="000000"/>
            </a:solidFill>
            <a:miter/>
          </a:ln>
          <a:effectLst>
            <a:outerShdw blurRad="50800" dist="37674" dir="2700000" algn="tl" rotWithShape="0">
              <a:srgbClr val="000000">
                <a:alpha val="43000"/>
              </a:srgbClr>
            </a:outerShdw>
          </a:effectLst>
        </p:spPr>
      </p:pic>
      <p:sp>
        <p:nvSpPr>
          <p:cNvPr id="308" name="TextShape 2"/>
          <p:cNvSpPr txBox="1"/>
          <p:nvPr/>
        </p:nvSpPr>
        <p:spPr>
          <a:xfrm>
            <a:off x="6222842" y="1046480"/>
            <a:ext cx="5359078" cy="5574640"/>
          </a:xfrm>
          <a:prstGeom prst="rect">
            <a:avLst/>
          </a:prstGeom>
          <a:noFill/>
          <a:ln>
            <a:noFill/>
          </a:ln>
        </p:spPr>
        <p:txBody>
          <a:bodyPr>
            <a:normAutofit/>
          </a:bodyPr>
          <a:lstStyle/>
          <a:p>
            <a:pPr marL="360">
              <a:lnSpc>
                <a:spcPct val="90000"/>
              </a:lnSpc>
              <a:spcBef>
                <a:spcPts val="1199"/>
              </a:spcBef>
              <a:buClr>
                <a:srgbClr val="626B1A"/>
              </a:buClr>
              <a:buSzPct val="95000"/>
            </a:pPr>
            <a:r>
              <a:rPr lang="en-US" sz="2000" strike="noStrike" spc="-1" dirty="0">
                <a:solidFill>
                  <a:srgbClr val="000000"/>
                </a:solidFill>
                <a:latin typeface="Century Gothic"/>
              </a:rPr>
              <a:t>According to the  </a:t>
            </a:r>
            <a:r>
              <a:rPr lang="en-US" sz="2000" strike="noStrike" spc="-1" dirty="0" err="1">
                <a:solidFill>
                  <a:srgbClr val="000000"/>
                </a:solidFill>
                <a:latin typeface="Century Gothic"/>
              </a:rPr>
              <a:t>eTaal</a:t>
            </a:r>
            <a:r>
              <a:rPr lang="en-US" sz="2000" strike="noStrike" spc="-1" dirty="0">
                <a:solidFill>
                  <a:srgbClr val="000000"/>
                </a:solidFill>
                <a:latin typeface="Century Gothic"/>
              </a:rPr>
              <a:t> (Electronic Transaction Aggregation &amp; Analysis Layer) website </a:t>
            </a:r>
            <a:r>
              <a:rPr lang="en-US" sz="2000" b="1" strike="noStrike" spc="-1" dirty="0">
                <a:solidFill>
                  <a:srgbClr val="000000"/>
                </a:solidFill>
                <a:latin typeface="Century Gothic"/>
              </a:rPr>
              <a:t>(</a:t>
            </a:r>
            <a:r>
              <a:rPr lang="en-US" sz="2000" b="1" u="sng" strike="noStrike" spc="-1" dirty="0">
                <a:solidFill>
                  <a:srgbClr val="6B9F25"/>
                </a:solidFill>
                <a:uFillTx/>
                <a:latin typeface="Century Gothic"/>
                <a:hlinkClick r:id="rId3"/>
              </a:rPr>
              <a:t>https://etaal.gov.in/</a:t>
            </a:r>
            <a:r>
              <a:rPr lang="en-US" sz="2000" b="1" strike="noStrike" spc="-1" dirty="0">
                <a:solidFill>
                  <a:srgbClr val="000000"/>
                </a:solidFill>
                <a:latin typeface="Century Gothic"/>
              </a:rPr>
              <a:t>)</a:t>
            </a:r>
            <a:endParaRPr lang="en-US" sz="2000" b="0" strike="noStrike" spc="-1" dirty="0">
              <a:solidFill>
                <a:srgbClr val="000000"/>
              </a:solidFill>
              <a:latin typeface="Palatino Linotype"/>
            </a:endParaRPr>
          </a:p>
          <a:p>
            <a:pPr marL="343260" indent="-342900" algn="just">
              <a:lnSpc>
                <a:spcPct val="90000"/>
              </a:lnSpc>
              <a:spcBef>
                <a:spcPts val="1199"/>
              </a:spcBef>
              <a:buClr>
                <a:srgbClr val="626B1A"/>
              </a:buClr>
              <a:buSzPct val="95000"/>
              <a:buFont typeface="Wingdings" panose="05000000000000000000" pitchFamily="2" charset="2"/>
              <a:buChar char="§"/>
            </a:pPr>
            <a:r>
              <a:rPr lang="en-US" sz="2000" b="1" strike="noStrike" spc="-1" dirty="0">
                <a:solidFill>
                  <a:srgbClr val="000000"/>
                </a:solidFill>
                <a:latin typeface="Century Gothic"/>
              </a:rPr>
              <a:t>e-Courts Project is ranked first </a:t>
            </a:r>
            <a:r>
              <a:rPr lang="en-US" sz="2000" strike="noStrike" spc="-1" dirty="0">
                <a:solidFill>
                  <a:srgbClr val="000000"/>
                </a:solidFill>
                <a:latin typeface="Century Gothic"/>
              </a:rPr>
              <a:t>under the category of mission mode projects for 2020 for providing the highest number of e-transactions to the citizen</a:t>
            </a:r>
            <a:r>
              <a:rPr lang="en-US" sz="2000" b="1" strike="noStrike" spc="-1" dirty="0">
                <a:solidFill>
                  <a:srgbClr val="000000"/>
                </a:solidFill>
                <a:latin typeface="Century Gothic"/>
              </a:rPr>
              <a:t>. </a:t>
            </a:r>
          </a:p>
          <a:p>
            <a:pPr marL="343260" indent="-342900" algn="just">
              <a:lnSpc>
                <a:spcPct val="90000"/>
              </a:lnSpc>
              <a:spcBef>
                <a:spcPts val="1199"/>
              </a:spcBef>
              <a:buClr>
                <a:srgbClr val="626B1A"/>
              </a:buClr>
              <a:buSzPct val="95000"/>
              <a:buFont typeface="Wingdings" panose="05000000000000000000" pitchFamily="2" charset="2"/>
              <a:buChar char="§"/>
            </a:pPr>
            <a:endParaRPr lang="en-US" sz="2000" b="1" spc="-1" dirty="0">
              <a:solidFill>
                <a:srgbClr val="000000"/>
              </a:solidFill>
              <a:latin typeface="Century Gothic"/>
            </a:endParaRPr>
          </a:p>
          <a:p>
            <a:pPr marL="343260" indent="-342900" algn="just">
              <a:lnSpc>
                <a:spcPct val="90000"/>
              </a:lnSpc>
              <a:spcBef>
                <a:spcPts val="1199"/>
              </a:spcBef>
              <a:buClr>
                <a:srgbClr val="626B1A"/>
              </a:buClr>
              <a:buSzPct val="95000"/>
              <a:buFont typeface="Wingdings" panose="05000000000000000000" pitchFamily="2" charset="2"/>
              <a:buChar char="§"/>
            </a:pPr>
            <a:r>
              <a:rPr lang="en-US" sz="2000" strike="noStrike" spc="-1" dirty="0">
                <a:solidFill>
                  <a:srgbClr val="000000"/>
                </a:solidFill>
                <a:latin typeface="Century Gothic"/>
              </a:rPr>
              <a:t>e-Taal Website has recorded </a:t>
            </a:r>
            <a:r>
              <a:rPr lang="en-US" sz="2000" b="1" strike="noStrike" spc="-1" dirty="0">
                <a:solidFill>
                  <a:srgbClr val="000000"/>
                </a:solidFill>
                <a:latin typeface="Century Gothic"/>
              </a:rPr>
              <a:t>244.85 crore </a:t>
            </a:r>
            <a:r>
              <a:rPr lang="en-US" sz="2000" strike="noStrike" spc="-1" dirty="0">
                <a:solidFill>
                  <a:srgbClr val="000000"/>
                </a:solidFill>
                <a:latin typeface="Century Gothic"/>
              </a:rPr>
              <a:t>e-transactions in 2020 </a:t>
            </a:r>
            <a:r>
              <a:rPr lang="en-US" sz="2000" b="1" strike="noStrike" spc="-1" dirty="0">
                <a:solidFill>
                  <a:srgbClr val="000000"/>
                </a:solidFill>
                <a:latin typeface="Century Gothic"/>
              </a:rPr>
              <a:t>and </a:t>
            </a:r>
            <a:r>
              <a:rPr lang="en-US" sz="2000" b="1" spc="-1" dirty="0">
                <a:solidFill>
                  <a:srgbClr val="000000"/>
                </a:solidFill>
                <a:latin typeface="Century Gothic"/>
              </a:rPr>
              <a:t>224.09</a:t>
            </a:r>
            <a:r>
              <a:rPr lang="en-US" sz="2000" b="1" strike="noStrike" spc="-1" dirty="0">
                <a:solidFill>
                  <a:srgbClr val="000000"/>
                </a:solidFill>
                <a:latin typeface="Century Gothic"/>
              </a:rPr>
              <a:t> crore </a:t>
            </a:r>
            <a:r>
              <a:rPr lang="en-US" sz="2000" strike="noStrike" spc="-1" dirty="0">
                <a:solidFill>
                  <a:srgbClr val="000000"/>
                </a:solidFill>
                <a:latin typeface="Century Gothic"/>
              </a:rPr>
              <a:t>e-transactions from 1 January 2021 to 1 October 2021</a:t>
            </a:r>
            <a:r>
              <a:rPr lang="en-US" sz="2000" b="1" strike="noStrike" spc="-1" dirty="0">
                <a:solidFill>
                  <a:srgbClr val="000000"/>
                </a:solidFill>
                <a:latin typeface="Century Gothic"/>
              </a:rPr>
              <a:t>.</a:t>
            </a:r>
          </a:p>
          <a:p>
            <a:pPr marL="360" algn="just">
              <a:lnSpc>
                <a:spcPct val="90000"/>
              </a:lnSpc>
              <a:spcBef>
                <a:spcPts val="1199"/>
              </a:spcBef>
              <a:buClr>
                <a:srgbClr val="626B1A"/>
              </a:buClr>
              <a:buSzPct val="95000"/>
            </a:pPr>
            <a:endParaRPr lang="en-US" sz="2000" b="1" strike="noStrike" spc="-1" dirty="0">
              <a:solidFill>
                <a:srgbClr val="000000"/>
              </a:solidFill>
              <a:latin typeface="Century Gothic"/>
            </a:endParaRPr>
          </a:p>
          <a:p>
            <a:pPr marL="343260" indent="-342900" algn="just">
              <a:lnSpc>
                <a:spcPct val="90000"/>
              </a:lnSpc>
              <a:spcBef>
                <a:spcPts val="1199"/>
              </a:spcBef>
              <a:buClr>
                <a:srgbClr val="626B1A"/>
              </a:buClr>
              <a:buSzPct val="95000"/>
              <a:buFont typeface="Wingdings" panose="05000000000000000000" pitchFamily="2" charset="2"/>
              <a:buChar char="§"/>
            </a:pPr>
            <a:r>
              <a:rPr lang="en-US" sz="2000" strike="noStrike" spc="-1" dirty="0">
                <a:solidFill>
                  <a:srgbClr val="000000"/>
                </a:solidFill>
                <a:latin typeface="Century Gothic"/>
              </a:rPr>
              <a:t>Average e-transactions for  343 days in 2020</a:t>
            </a:r>
            <a:r>
              <a:rPr lang="en-US" sz="2000" b="1" strike="noStrike" spc="-1" dirty="0">
                <a:solidFill>
                  <a:srgbClr val="000000"/>
                </a:solidFill>
                <a:latin typeface="Century Gothic"/>
              </a:rPr>
              <a:t>  </a:t>
            </a:r>
            <a:r>
              <a:rPr lang="en-US" sz="2000" spc="-1" dirty="0">
                <a:solidFill>
                  <a:srgbClr val="000000"/>
                </a:solidFill>
                <a:latin typeface="Century Gothic"/>
              </a:rPr>
              <a:t>was</a:t>
            </a:r>
            <a:r>
              <a:rPr lang="en-US" sz="2000" b="1" strike="noStrike" spc="-1" dirty="0">
                <a:solidFill>
                  <a:srgbClr val="000000"/>
                </a:solidFill>
                <a:latin typeface="Century Gothic"/>
              </a:rPr>
              <a:t> 67.06 lakhs per day. </a:t>
            </a:r>
            <a:br>
              <a:rPr lang="en-US" dirty="0"/>
            </a:br>
            <a:r>
              <a:rPr lang="en-US" sz="2000" b="1" strike="noStrike" spc="-1" dirty="0">
                <a:solidFill>
                  <a:srgbClr val="000000"/>
                </a:solidFill>
                <a:latin typeface="Century Gothic"/>
              </a:rPr>
              <a:t> </a:t>
            </a:r>
            <a:endParaRPr lang="en-US" sz="2000" b="0" strike="noStrike" spc="-1" dirty="0">
              <a:solidFill>
                <a:srgbClr val="000000"/>
              </a:solidFill>
              <a:latin typeface="Palatino Linotyp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1263</TotalTime>
  <Words>2899</Words>
  <Application>Microsoft Office PowerPoint</Application>
  <PresentationFormat>Widescreen</PresentationFormat>
  <Paragraphs>269</Paragraphs>
  <Slides>49</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49</vt:i4>
      </vt:variant>
    </vt:vector>
  </HeadingPairs>
  <TitlesOfParts>
    <vt:vector size="62" baseType="lpstr">
      <vt:lpstr>Arial</vt:lpstr>
      <vt:lpstr>Calibri</vt:lpstr>
      <vt:lpstr>Cambria</vt:lpstr>
      <vt:lpstr>Century Gothic</vt:lpstr>
      <vt:lpstr>Comic Sans MS</vt:lpstr>
      <vt:lpstr>Courier New</vt:lpstr>
      <vt:lpstr>Liberation Serif</vt:lpstr>
      <vt:lpstr>Palatino Linotype</vt:lpstr>
      <vt:lpstr>Segoe UI</vt:lpstr>
      <vt:lpstr>Times New Roman</vt:lpstr>
      <vt:lpstr>Wingdings</vt:lpstr>
      <vt:lpstr>Wingdings 3</vt:lpstr>
      <vt:lpstr>Wisp</vt:lpstr>
      <vt:lpstr>DIGITISATION INITIATIVES OF THE E-COMMITTEE, SUPREME COURT OF INDIA </vt:lpstr>
      <vt:lpstr>e-Courts project</vt:lpstr>
      <vt:lpstr>e-Courts project</vt:lpstr>
      <vt:lpstr>Phase I and II</vt:lpstr>
      <vt:lpstr>PowerPoint Presentation</vt:lpstr>
      <vt:lpstr>PowerPoint Presentation</vt:lpstr>
      <vt:lpstr>PowerPoint Presentation</vt:lpstr>
      <vt:lpstr>PowerPoint Presentation</vt:lpstr>
      <vt:lpstr>PowerPoint Presentation</vt:lpstr>
      <vt:lpstr>NATIONAL JUDICIAL DATA GRID https://njdg.ecourts.gov.in/njdgnew/index.php  </vt:lpstr>
      <vt:lpstr>NJDG – Total cases – 15,25,84,818 15,20,37,742 </vt:lpstr>
      <vt:lpstr>NJDG</vt:lpstr>
      <vt:lpstr>Matter Type Pendency</vt:lpstr>
      <vt:lpstr>Matter Type Pendency</vt:lpstr>
      <vt:lpstr>Stage wise pendency</vt:lpstr>
      <vt:lpstr> Matter Type Disposal</vt:lpstr>
      <vt:lpstr> Matter Type Disposal</vt:lpstr>
      <vt:lpstr> Disposal Case Type</vt:lpstr>
      <vt:lpstr>Availability of state wise and district wise data</vt:lpstr>
      <vt:lpstr>Automated services</vt:lpstr>
      <vt:lpstr>E- FILING- Promotes paperless filing-  aims to create time and cost saving efficiencies by adopting technological solution to file cases before the courts.  </vt:lpstr>
      <vt:lpstr>E – SEWA KENDRA</vt:lpstr>
      <vt:lpstr>Facilities at e-Sewa Kendra</vt:lpstr>
      <vt:lpstr>Virtual Court 16 court establishments across 12 States </vt:lpstr>
      <vt:lpstr>E - PAYMENT</vt:lpstr>
      <vt:lpstr>National Service and Tracking Electronic Service (NSTEP)</vt:lpstr>
      <vt:lpstr>Inter-Operable Criminal Justice System ( ICJS)</vt:lpstr>
      <vt:lpstr>PowerPoint Presentation</vt:lpstr>
      <vt:lpstr>ECMT TOOLS- EODB initiatives </vt:lpstr>
      <vt:lpstr>EODB initiatives – Automatic random allocation of cases</vt:lpstr>
      <vt:lpstr>EODB – Initiatives </vt:lpstr>
      <vt:lpstr>EODB- Initiative case management hearing    Pre trial conference in CIS   </vt:lpstr>
      <vt:lpstr>EODB-Initiative – integration of land records with CIS</vt:lpstr>
      <vt:lpstr> Pandemic initiative Institution and disposal cases during Covid pandemic time in subordinate courts   24th March 2020 to 24th Sept. 2021 </vt:lpstr>
      <vt:lpstr>Other initiatives of eCommittee </vt:lpstr>
      <vt:lpstr>e-Courts project</vt:lpstr>
      <vt:lpstr>Digitization</vt:lpstr>
      <vt:lpstr>The Parliamentary Standing Committee’s 103rd Report on ‘Functioning of Virtual Courts/Court Proceedings through Video Conferencing’</vt:lpstr>
      <vt:lpstr>The Parliamentary Standing Committee’s 103rd Report on ‘Functioning of Virtual Courts/Court Proceedings through Video Conferencing’</vt:lpstr>
      <vt:lpstr>The Parliamentary Standing Committee’s 103rd Report on ‘Functioning of Virtual Courts/Court Proceedings through Video Conferencing’</vt:lpstr>
      <vt:lpstr>Ease of Doing Business (EoDB) </vt:lpstr>
      <vt:lpstr>Digitization</vt:lpstr>
      <vt:lpstr>Digital Preservation Standard Operating Procedure (SOP) for scanning, storage, retrieval, digitization of court records and preservation of legacy data of the judiciary…… Committee.</vt:lpstr>
      <vt:lpstr>Digital Preservation Standard Operating Procedure (SOP) for scanning, storage, retrieval, digitization of court records and preservation of legacy data of the judiciary – Objectives……………….</vt:lpstr>
      <vt:lpstr>Advantages of digitization of court records</vt:lpstr>
      <vt:lpstr>Digitization Survey I, II &amp; III  (Legacy Records + Future Projection) </vt:lpstr>
      <vt:lpstr>BUDGET ESTIMATE Budget Estimate_Digitization.docx</vt:lpstr>
      <vt:lpstr>Digitization initiatives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DIGITISATION INITIATIVES OF THE E-COMMITTEE</dc:title>
  <dc:creator>amkurhekar@gmail.com</dc:creator>
  <cp:lastModifiedBy>amkurhekar@gmail.com</cp:lastModifiedBy>
  <cp:revision>52</cp:revision>
  <cp:lastPrinted>2021-10-03T14:22:28Z</cp:lastPrinted>
  <dcterms:created xsi:type="dcterms:W3CDTF">2021-08-23T09:45:29Z</dcterms:created>
  <dcterms:modified xsi:type="dcterms:W3CDTF">2021-10-03T15:23:10Z</dcterms:modified>
</cp:coreProperties>
</file>